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handoutMasterIdLst>
    <p:handoutMasterId r:id="rId89"/>
  </p:handoutMasterIdLst>
  <p:sldIdLst>
    <p:sldId id="256" r:id="rId2"/>
    <p:sldId id="419" r:id="rId3"/>
    <p:sldId id="418" r:id="rId4"/>
    <p:sldId id="420" r:id="rId5"/>
    <p:sldId id="301" r:id="rId6"/>
    <p:sldId id="302" r:id="rId7"/>
    <p:sldId id="303" r:id="rId8"/>
    <p:sldId id="370" r:id="rId9"/>
    <p:sldId id="422" r:id="rId10"/>
    <p:sldId id="423" r:id="rId11"/>
    <p:sldId id="424" r:id="rId12"/>
    <p:sldId id="409" r:id="rId13"/>
    <p:sldId id="458" r:id="rId14"/>
    <p:sldId id="459" r:id="rId15"/>
    <p:sldId id="460" r:id="rId16"/>
    <p:sldId id="461" r:id="rId17"/>
    <p:sldId id="445" r:id="rId18"/>
    <p:sldId id="410" r:id="rId19"/>
    <p:sldId id="411" r:id="rId20"/>
    <p:sldId id="412" r:id="rId21"/>
    <p:sldId id="371" r:id="rId22"/>
    <p:sldId id="421" r:id="rId23"/>
    <p:sldId id="375" r:id="rId24"/>
    <p:sldId id="447" r:id="rId25"/>
    <p:sldId id="376" r:id="rId26"/>
    <p:sldId id="379" r:id="rId27"/>
    <p:sldId id="382" r:id="rId28"/>
    <p:sldId id="383" r:id="rId29"/>
    <p:sldId id="384" r:id="rId30"/>
    <p:sldId id="385" r:id="rId31"/>
    <p:sldId id="386" r:id="rId32"/>
    <p:sldId id="388" r:id="rId33"/>
    <p:sldId id="399" r:id="rId34"/>
    <p:sldId id="408" r:id="rId35"/>
    <p:sldId id="389" r:id="rId36"/>
    <p:sldId id="417" r:id="rId37"/>
    <p:sldId id="398" r:id="rId38"/>
    <p:sldId id="368" r:id="rId39"/>
    <p:sldId id="430" r:id="rId40"/>
    <p:sldId id="426" r:id="rId41"/>
    <p:sldId id="427" r:id="rId42"/>
    <p:sldId id="366" r:id="rId43"/>
    <p:sldId id="369" r:id="rId44"/>
    <p:sldId id="432" r:id="rId45"/>
    <p:sldId id="433" r:id="rId46"/>
    <p:sldId id="436" r:id="rId47"/>
    <p:sldId id="434" r:id="rId48"/>
    <p:sldId id="437" r:id="rId49"/>
    <p:sldId id="333" r:id="rId50"/>
    <p:sldId id="334" r:id="rId51"/>
    <p:sldId id="438" r:id="rId52"/>
    <p:sldId id="439" r:id="rId53"/>
    <p:sldId id="323" r:id="rId54"/>
    <p:sldId id="336" r:id="rId55"/>
    <p:sldId id="337" r:id="rId56"/>
    <p:sldId id="338" r:id="rId57"/>
    <p:sldId id="450" r:id="rId58"/>
    <p:sldId id="451" r:id="rId59"/>
    <p:sldId id="453" r:id="rId60"/>
    <p:sldId id="454" r:id="rId61"/>
    <p:sldId id="462" r:id="rId62"/>
    <p:sldId id="463" r:id="rId63"/>
    <p:sldId id="455" r:id="rId64"/>
    <p:sldId id="456" r:id="rId65"/>
    <p:sldId id="340" r:id="rId66"/>
    <p:sldId id="341" r:id="rId67"/>
    <p:sldId id="342" r:id="rId68"/>
    <p:sldId id="347" r:id="rId69"/>
    <p:sldId id="348" r:id="rId70"/>
    <p:sldId id="350" r:id="rId71"/>
    <p:sldId id="452" r:id="rId72"/>
    <p:sldId id="352" r:id="rId73"/>
    <p:sldId id="353" r:id="rId74"/>
    <p:sldId id="355" r:id="rId75"/>
    <p:sldId id="356" r:id="rId76"/>
    <p:sldId id="358" r:id="rId77"/>
    <p:sldId id="359" r:id="rId78"/>
    <p:sldId id="360" r:id="rId79"/>
    <p:sldId id="261" r:id="rId80"/>
    <p:sldId id="263" r:id="rId81"/>
    <p:sldId id="442" r:id="rId82"/>
    <p:sldId id="440" r:id="rId83"/>
    <p:sldId id="435" r:id="rId84"/>
    <p:sldId id="457" r:id="rId85"/>
    <p:sldId id="441" r:id="rId86"/>
    <p:sldId id="429" r:id="rId87"/>
  </p:sldIdLst>
  <p:sldSz cx="12192000" cy="6858000"/>
  <p:notesSz cx="6735763" cy="98663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925" autoAdjust="0"/>
    <p:restoredTop sz="94660"/>
  </p:normalViewPr>
  <p:slideViewPr>
    <p:cSldViewPr snapToGrid="0">
      <p:cViewPr varScale="1">
        <p:scale>
          <a:sx n="52" d="100"/>
          <a:sy n="52" d="100"/>
        </p:scale>
        <p:origin x="-90" y="-5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400720-178C-4A56-9863-333888181EF1}"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lt-LT"/>
        </a:p>
      </dgm:t>
    </dgm:pt>
    <dgm:pt modelId="{13E86EA9-1571-41E9-9A51-CEFE0790BE2A}">
      <dgm:prSet phldrT="[Tekstas]"/>
      <dgm:spPr/>
      <dgm:t>
        <a:bodyPr/>
        <a:lstStyle/>
        <a:p>
          <a:r>
            <a:rPr lang="lt-LT" dirty="0" smtClean="0"/>
            <a:t>Mokinio asmeninė pažanga</a:t>
          </a:r>
          <a:endParaRPr lang="lt-LT" dirty="0"/>
        </a:p>
      </dgm:t>
    </dgm:pt>
    <dgm:pt modelId="{81005733-01B2-4FC6-B2F5-74A695826128}" type="parTrans" cxnId="{391B3BB1-C33C-4A1B-BFB8-23C85BA91764}">
      <dgm:prSet/>
      <dgm:spPr/>
      <dgm:t>
        <a:bodyPr/>
        <a:lstStyle/>
        <a:p>
          <a:endParaRPr lang="lt-LT"/>
        </a:p>
      </dgm:t>
    </dgm:pt>
    <dgm:pt modelId="{5787D01D-ABA6-4B4F-9B60-6ECE26246BD3}" type="sibTrans" cxnId="{391B3BB1-C33C-4A1B-BFB8-23C85BA91764}">
      <dgm:prSet/>
      <dgm:spPr/>
      <dgm:t>
        <a:bodyPr/>
        <a:lstStyle/>
        <a:p>
          <a:endParaRPr lang="lt-LT"/>
        </a:p>
      </dgm:t>
    </dgm:pt>
    <dgm:pt modelId="{4401525C-44F8-4D1E-AC73-53FC80907C30}">
      <dgm:prSet phldrT="[Tekstas]"/>
      <dgm:spPr/>
      <dgm:t>
        <a:bodyPr/>
        <a:lstStyle/>
        <a:p>
          <a:r>
            <a:rPr lang="lt-LT" dirty="0" smtClean="0"/>
            <a:t>Klasės pažanga</a:t>
          </a:r>
          <a:endParaRPr lang="lt-LT" dirty="0"/>
        </a:p>
      </dgm:t>
    </dgm:pt>
    <dgm:pt modelId="{E2AE1217-FF31-4708-B518-F7B316A4B5AA}" type="parTrans" cxnId="{F7DBBC8D-0F72-4F8F-8E87-BD577B5F4A3F}">
      <dgm:prSet/>
      <dgm:spPr/>
      <dgm:t>
        <a:bodyPr/>
        <a:lstStyle/>
        <a:p>
          <a:endParaRPr lang="lt-LT"/>
        </a:p>
      </dgm:t>
    </dgm:pt>
    <dgm:pt modelId="{798EA1ED-8C88-420B-948A-480B4E612A68}" type="sibTrans" cxnId="{F7DBBC8D-0F72-4F8F-8E87-BD577B5F4A3F}">
      <dgm:prSet/>
      <dgm:spPr/>
      <dgm:t>
        <a:bodyPr/>
        <a:lstStyle/>
        <a:p>
          <a:endParaRPr lang="lt-LT"/>
        </a:p>
      </dgm:t>
    </dgm:pt>
    <dgm:pt modelId="{406B020D-99FE-4E6E-8A21-711C78987BB9}">
      <dgm:prSet phldrT="[Tekstas]"/>
      <dgm:spPr/>
      <dgm:t>
        <a:bodyPr/>
        <a:lstStyle/>
        <a:p>
          <a:r>
            <a:rPr lang="lt-LT" dirty="0" err="1" smtClean="0"/>
            <a:t>Koncentro</a:t>
          </a:r>
          <a:r>
            <a:rPr lang="lt-LT" dirty="0" smtClean="0"/>
            <a:t> pažanga</a:t>
          </a:r>
          <a:endParaRPr lang="lt-LT" dirty="0"/>
        </a:p>
      </dgm:t>
    </dgm:pt>
    <dgm:pt modelId="{753AF7EA-1974-4E4B-AE83-16DE520F4687}" type="parTrans" cxnId="{5E1B2761-AF9F-4509-87C2-52E1B7C62BA0}">
      <dgm:prSet/>
      <dgm:spPr/>
      <dgm:t>
        <a:bodyPr/>
        <a:lstStyle/>
        <a:p>
          <a:endParaRPr lang="lt-LT"/>
        </a:p>
      </dgm:t>
    </dgm:pt>
    <dgm:pt modelId="{ED74B30F-BCAF-4AE2-A388-C7DED6318F69}" type="sibTrans" cxnId="{5E1B2761-AF9F-4509-87C2-52E1B7C62BA0}">
      <dgm:prSet/>
      <dgm:spPr/>
      <dgm:t>
        <a:bodyPr/>
        <a:lstStyle/>
        <a:p>
          <a:endParaRPr lang="lt-LT"/>
        </a:p>
      </dgm:t>
    </dgm:pt>
    <dgm:pt modelId="{0A7500F1-C42F-441D-B687-C90DF219272B}">
      <dgm:prSet phldrT="[Tekstas]"/>
      <dgm:spPr/>
      <dgm:t>
        <a:bodyPr/>
        <a:lstStyle/>
        <a:p>
          <a:r>
            <a:rPr lang="lt-LT" dirty="0" smtClean="0"/>
            <a:t>Mokyklos pažanga </a:t>
          </a:r>
          <a:endParaRPr lang="lt-LT" dirty="0"/>
        </a:p>
      </dgm:t>
    </dgm:pt>
    <dgm:pt modelId="{B75152ED-5178-4BDF-93A6-8F167CD9B583}" type="parTrans" cxnId="{0B3878AC-C348-4B4B-B2E0-ABA70C66F11F}">
      <dgm:prSet/>
      <dgm:spPr/>
      <dgm:t>
        <a:bodyPr/>
        <a:lstStyle/>
        <a:p>
          <a:endParaRPr lang="lt-LT"/>
        </a:p>
      </dgm:t>
    </dgm:pt>
    <dgm:pt modelId="{5AAC0E7C-6289-4712-B320-0A2C1F921067}" type="sibTrans" cxnId="{0B3878AC-C348-4B4B-B2E0-ABA70C66F11F}">
      <dgm:prSet/>
      <dgm:spPr/>
      <dgm:t>
        <a:bodyPr/>
        <a:lstStyle/>
        <a:p>
          <a:endParaRPr lang="lt-LT"/>
        </a:p>
      </dgm:t>
    </dgm:pt>
    <dgm:pt modelId="{9C29E07F-95B8-48E0-9ADA-3D17E70185C3}">
      <dgm:prSet phldrT="[Tekstas]"/>
      <dgm:spPr/>
      <dgm:t>
        <a:bodyPr/>
        <a:lstStyle/>
        <a:p>
          <a:endParaRPr lang="lt-LT"/>
        </a:p>
      </dgm:t>
    </dgm:pt>
    <dgm:pt modelId="{E5D9ABB6-ED3A-4502-B9C9-85272DE7C14C}" type="parTrans" cxnId="{94CDA990-2A1A-46B9-AAC8-CC8635181003}">
      <dgm:prSet/>
      <dgm:spPr/>
      <dgm:t>
        <a:bodyPr/>
        <a:lstStyle/>
        <a:p>
          <a:endParaRPr lang="lt-LT"/>
        </a:p>
      </dgm:t>
    </dgm:pt>
    <dgm:pt modelId="{BCA59503-1A3D-4769-815B-D5EB3BEE5500}" type="sibTrans" cxnId="{94CDA990-2A1A-46B9-AAC8-CC8635181003}">
      <dgm:prSet/>
      <dgm:spPr/>
      <dgm:t>
        <a:bodyPr/>
        <a:lstStyle/>
        <a:p>
          <a:endParaRPr lang="lt-LT"/>
        </a:p>
      </dgm:t>
    </dgm:pt>
    <dgm:pt modelId="{C2C05B30-200D-4A21-910E-2D318CE844D3}" type="pres">
      <dgm:prSet presAssocID="{89400720-178C-4A56-9863-333888181EF1}" presName="cycleMatrixDiagram" presStyleCnt="0">
        <dgm:presLayoutVars>
          <dgm:chMax val="1"/>
          <dgm:dir/>
          <dgm:animLvl val="lvl"/>
          <dgm:resizeHandles val="exact"/>
        </dgm:presLayoutVars>
      </dgm:prSet>
      <dgm:spPr/>
      <dgm:t>
        <a:bodyPr/>
        <a:lstStyle/>
        <a:p>
          <a:endParaRPr lang="lt-LT"/>
        </a:p>
      </dgm:t>
    </dgm:pt>
    <dgm:pt modelId="{0F7F2542-AEAB-4A02-92A8-BFB9C10A6B8F}" type="pres">
      <dgm:prSet presAssocID="{89400720-178C-4A56-9863-333888181EF1}" presName="children" presStyleCnt="0"/>
      <dgm:spPr/>
    </dgm:pt>
    <dgm:pt modelId="{1FE0EB44-C5E9-4E18-817A-7EAA50744351}" type="pres">
      <dgm:prSet presAssocID="{89400720-178C-4A56-9863-333888181EF1}" presName="childPlaceholder" presStyleCnt="0"/>
      <dgm:spPr/>
    </dgm:pt>
    <dgm:pt modelId="{97416195-6490-4AAE-960F-76E3352A1B1C}" type="pres">
      <dgm:prSet presAssocID="{89400720-178C-4A56-9863-333888181EF1}" presName="circle" presStyleCnt="0"/>
      <dgm:spPr/>
    </dgm:pt>
    <dgm:pt modelId="{A96EDB78-DBBB-47ED-B4C2-4AACCCB68622}" type="pres">
      <dgm:prSet presAssocID="{89400720-178C-4A56-9863-333888181EF1}" presName="quadrant1" presStyleLbl="node1" presStyleIdx="0" presStyleCnt="4">
        <dgm:presLayoutVars>
          <dgm:chMax val="1"/>
          <dgm:bulletEnabled val="1"/>
        </dgm:presLayoutVars>
      </dgm:prSet>
      <dgm:spPr/>
      <dgm:t>
        <a:bodyPr/>
        <a:lstStyle/>
        <a:p>
          <a:endParaRPr lang="lt-LT"/>
        </a:p>
      </dgm:t>
    </dgm:pt>
    <dgm:pt modelId="{CFB8E652-955F-47F1-BAA7-99577BF19955}" type="pres">
      <dgm:prSet presAssocID="{89400720-178C-4A56-9863-333888181EF1}" presName="quadrant2" presStyleLbl="node1" presStyleIdx="1" presStyleCnt="4">
        <dgm:presLayoutVars>
          <dgm:chMax val="1"/>
          <dgm:bulletEnabled val="1"/>
        </dgm:presLayoutVars>
      </dgm:prSet>
      <dgm:spPr/>
      <dgm:t>
        <a:bodyPr/>
        <a:lstStyle/>
        <a:p>
          <a:endParaRPr lang="lt-LT"/>
        </a:p>
      </dgm:t>
    </dgm:pt>
    <dgm:pt modelId="{9923161A-1071-420F-A87B-69C9A13C5735}" type="pres">
      <dgm:prSet presAssocID="{89400720-178C-4A56-9863-333888181EF1}" presName="quadrant3" presStyleLbl="node1" presStyleIdx="2" presStyleCnt="4">
        <dgm:presLayoutVars>
          <dgm:chMax val="1"/>
          <dgm:bulletEnabled val="1"/>
        </dgm:presLayoutVars>
      </dgm:prSet>
      <dgm:spPr/>
      <dgm:t>
        <a:bodyPr/>
        <a:lstStyle/>
        <a:p>
          <a:endParaRPr lang="lt-LT"/>
        </a:p>
      </dgm:t>
    </dgm:pt>
    <dgm:pt modelId="{9ECDE49F-ABDC-4FC1-8600-8168F192C496}" type="pres">
      <dgm:prSet presAssocID="{89400720-178C-4A56-9863-333888181EF1}" presName="quadrant4" presStyleLbl="node1" presStyleIdx="3" presStyleCnt="4">
        <dgm:presLayoutVars>
          <dgm:chMax val="1"/>
          <dgm:bulletEnabled val="1"/>
        </dgm:presLayoutVars>
      </dgm:prSet>
      <dgm:spPr/>
      <dgm:t>
        <a:bodyPr/>
        <a:lstStyle/>
        <a:p>
          <a:endParaRPr lang="lt-LT"/>
        </a:p>
      </dgm:t>
    </dgm:pt>
    <dgm:pt modelId="{34D46CB9-AE3C-49F9-827E-047EFB7DD423}" type="pres">
      <dgm:prSet presAssocID="{89400720-178C-4A56-9863-333888181EF1}" presName="quadrantPlaceholder" presStyleCnt="0"/>
      <dgm:spPr/>
    </dgm:pt>
    <dgm:pt modelId="{5B7A3961-7E18-49E3-8D50-F32B3568B527}" type="pres">
      <dgm:prSet presAssocID="{89400720-178C-4A56-9863-333888181EF1}" presName="center1" presStyleLbl="fgShp" presStyleIdx="0" presStyleCnt="2"/>
      <dgm:spPr/>
    </dgm:pt>
    <dgm:pt modelId="{7CBE3C47-333A-499F-898C-BC3A5E69F118}" type="pres">
      <dgm:prSet presAssocID="{89400720-178C-4A56-9863-333888181EF1}" presName="center2" presStyleLbl="fgShp" presStyleIdx="1" presStyleCnt="2"/>
      <dgm:spPr/>
    </dgm:pt>
  </dgm:ptLst>
  <dgm:cxnLst>
    <dgm:cxn modelId="{364E0D3A-AB70-4222-8610-EABEAE917233}" type="presOf" srcId="{4401525C-44F8-4D1E-AC73-53FC80907C30}" destId="{CFB8E652-955F-47F1-BAA7-99577BF19955}" srcOrd="0" destOrd="0" presId="urn:microsoft.com/office/officeart/2005/8/layout/cycle4#1"/>
    <dgm:cxn modelId="{5E1B2761-AF9F-4509-87C2-52E1B7C62BA0}" srcId="{89400720-178C-4A56-9863-333888181EF1}" destId="{406B020D-99FE-4E6E-8A21-711C78987BB9}" srcOrd="2" destOrd="0" parTransId="{753AF7EA-1974-4E4B-AE83-16DE520F4687}" sibTransId="{ED74B30F-BCAF-4AE2-A388-C7DED6318F69}"/>
    <dgm:cxn modelId="{94CDA990-2A1A-46B9-AAC8-CC8635181003}" srcId="{89400720-178C-4A56-9863-333888181EF1}" destId="{9C29E07F-95B8-48E0-9ADA-3D17E70185C3}" srcOrd="4" destOrd="0" parTransId="{E5D9ABB6-ED3A-4502-B9C9-85272DE7C14C}" sibTransId="{BCA59503-1A3D-4769-815B-D5EB3BEE5500}"/>
    <dgm:cxn modelId="{F7DBBC8D-0F72-4F8F-8E87-BD577B5F4A3F}" srcId="{89400720-178C-4A56-9863-333888181EF1}" destId="{4401525C-44F8-4D1E-AC73-53FC80907C30}" srcOrd="1" destOrd="0" parTransId="{E2AE1217-FF31-4708-B518-F7B316A4B5AA}" sibTransId="{798EA1ED-8C88-420B-948A-480B4E612A68}"/>
    <dgm:cxn modelId="{7A7ED09B-06C7-4CC3-8F65-ACE612258400}" type="presOf" srcId="{89400720-178C-4A56-9863-333888181EF1}" destId="{C2C05B30-200D-4A21-910E-2D318CE844D3}" srcOrd="0" destOrd="0" presId="urn:microsoft.com/office/officeart/2005/8/layout/cycle4#1"/>
    <dgm:cxn modelId="{631EB684-EA05-473B-8BC5-3A51B9DE8E0A}" type="presOf" srcId="{0A7500F1-C42F-441D-B687-C90DF219272B}" destId="{9ECDE49F-ABDC-4FC1-8600-8168F192C496}" srcOrd="0" destOrd="0" presId="urn:microsoft.com/office/officeart/2005/8/layout/cycle4#1"/>
    <dgm:cxn modelId="{54027F29-97F2-49EC-A502-939F749FE2E0}" type="presOf" srcId="{406B020D-99FE-4E6E-8A21-711C78987BB9}" destId="{9923161A-1071-420F-A87B-69C9A13C5735}" srcOrd="0" destOrd="0" presId="urn:microsoft.com/office/officeart/2005/8/layout/cycle4#1"/>
    <dgm:cxn modelId="{ACC8802E-B69A-4EC5-AFAE-0E1926D55394}" type="presOf" srcId="{13E86EA9-1571-41E9-9A51-CEFE0790BE2A}" destId="{A96EDB78-DBBB-47ED-B4C2-4AACCCB68622}" srcOrd="0" destOrd="0" presId="urn:microsoft.com/office/officeart/2005/8/layout/cycle4#1"/>
    <dgm:cxn modelId="{391B3BB1-C33C-4A1B-BFB8-23C85BA91764}" srcId="{89400720-178C-4A56-9863-333888181EF1}" destId="{13E86EA9-1571-41E9-9A51-CEFE0790BE2A}" srcOrd="0" destOrd="0" parTransId="{81005733-01B2-4FC6-B2F5-74A695826128}" sibTransId="{5787D01D-ABA6-4B4F-9B60-6ECE26246BD3}"/>
    <dgm:cxn modelId="{0B3878AC-C348-4B4B-B2E0-ABA70C66F11F}" srcId="{89400720-178C-4A56-9863-333888181EF1}" destId="{0A7500F1-C42F-441D-B687-C90DF219272B}" srcOrd="3" destOrd="0" parTransId="{B75152ED-5178-4BDF-93A6-8F167CD9B583}" sibTransId="{5AAC0E7C-6289-4712-B320-0A2C1F921067}"/>
    <dgm:cxn modelId="{FB860CAD-4409-494F-9823-670202782ED5}" type="presParOf" srcId="{C2C05B30-200D-4A21-910E-2D318CE844D3}" destId="{0F7F2542-AEAB-4A02-92A8-BFB9C10A6B8F}" srcOrd="0" destOrd="0" presId="urn:microsoft.com/office/officeart/2005/8/layout/cycle4#1"/>
    <dgm:cxn modelId="{7F5CA5B3-AAF1-45AE-808C-8CF84392BD7F}" type="presParOf" srcId="{0F7F2542-AEAB-4A02-92A8-BFB9C10A6B8F}" destId="{1FE0EB44-C5E9-4E18-817A-7EAA50744351}" srcOrd="0" destOrd="0" presId="urn:microsoft.com/office/officeart/2005/8/layout/cycle4#1"/>
    <dgm:cxn modelId="{F4C27A8F-AD4C-4732-912C-53D10BA1B4B1}" type="presParOf" srcId="{C2C05B30-200D-4A21-910E-2D318CE844D3}" destId="{97416195-6490-4AAE-960F-76E3352A1B1C}" srcOrd="1" destOrd="0" presId="urn:microsoft.com/office/officeart/2005/8/layout/cycle4#1"/>
    <dgm:cxn modelId="{2825EA09-5ED3-4F67-B746-EF02E0AD962E}" type="presParOf" srcId="{97416195-6490-4AAE-960F-76E3352A1B1C}" destId="{A96EDB78-DBBB-47ED-B4C2-4AACCCB68622}" srcOrd="0" destOrd="0" presId="urn:microsoft.com/office/officeart/2005/8/layout/cycle4#1"/>
    <dgm:cxn modelId="{D3307A2C-FD3D-4945-8FD0-844FD08D3785}" type="presParOf" srcId="{97416195-6490-4AAE-960F-76E3352A1B1C}" destId="{CFB8E652-955F-47F1-BAA7-99577BF19955}" srcOrd="1" destOrd="0" presId="urn:microsoft.com/office/officeart/2005/8/layout/cycle4#1"/>
    <dgm:cxn modelId="{3EE608DA-D465-44D2-B5AE-0612ECD1D93B}" type="presParOf" srcId="{97416195-6490-4AAE-960F-76E3352A1B1C}" destId="{9923161A-1071-420F-A87B-69C9A13C5735}" srcOrd="2" destOrd="0" presId="urn:microsoft.com/office/officeart/2005/8/layout/cycle4#1"/>
    <dgm:cxn modelId="{A7582E11-ECEC-46B7-8C7B-2011DA752CF1}" type="presParOf" srcId="{97416195-6490-4AAE-960F-76E3352A1B1C}" destId="{9ECDE49F-ABDC-4FC1-8600-8168F192C496}" srcOrd="3" destOrd="0" presId="urn:microsoft.com/office/officeart/2005/8/layout/cycle4#1"/>
    <dgm:cxn modelId="{DB7CDC3F-D59E-405E-BB7F-F0657B303473}" type="presParOf" srcId="{97416195-6490-4AAE-960F-76E3352A1B1C}" destId="{34D46CB9-AE3C-49F9-827E-047EFB7DD423}" srcOrd="4" destOrd="0" presId="urn:microsoft.com/office/officeart/2005/8/layout/cycle4#1"/>
    <dgm:cxn modelId="{D2DCA1B1-E0B1-4303-8411-862DD190F11E}" type="presParOf" srcId="{C2C05B30-200D-4A21-910E-2D318CE844D3}" destId="{5B7A3961-7E18-49E3-8D50-F32B3568B527}" srcOrd="2" destOrd="0" presId="urn:microsoft.com/office/officeart/2005/8/layout/cycle4#1"/>
    <dgm:cxn modelId="{6AD36F19-F8A8-4AFF-A61D-8EE6C8692532}" type="presParOf" srcId="{C2C05B30-200D-4A21-910E-2D318CE844D3}" destId="{7CBE3C47-333A-499F-898C-BC3A5E69F118}"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6EDB78-DBBB-47ED-B4C2-4AACCCB68622}">
      <dsp:nvSpPr>
        <dsp:cNvPr id="0" name=""/>
        <dsp:cNvSpPr/>
      </dsp:nvSpPr>
      <dsp:spPr>
        <a:xfrm>
          <a:off x="1869823" y="362492"/>
          <a:ext cx="2753674" cy="275367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lt-LT" sz="2800" kern="1200" dirty="0" smtClean="0"/>
            <a:t>Mokinio asmeninė pažanga</a:t>
          </a:r>
          <a:endParaRPr lang="lt-LT" sz="2800" kern="1200" dirty="0"/>
        </a:p>
      </dsp:txBody>
      <dsp:txXfrm>
        <a:off x="1869823" y="362492"/>
        <a:ext cx="2753674" cy="2753674"/>
      </dsp:txXfrm>
    </dsp:sp>
    <dsp:sp modelId="{CFB8E652-955F-47F1-BAA7-99577BF19955}">
      <dsp:nvSpPr>
        <dsp:cNvPr id="0" name=""/>
        <dsp:cNvSpPr/>
      </dsp:nvSpPr>
      <dsp:spPr>
        <a:xfrm rot="5400000">
          <a:off x="4750688" y="362492"/>
          <a:ext cx="2753674" cy="275367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lt-LT" sz="2800" kern="1200" dirty="0" smtClean="0"/>
            <a:t>Klasės pažanga</a:t>
          </a:r>
          <a:endParaRPr lang="lt-LT" sz="2800" kern="1200" dirty="0"/>
        </a:p>
      </dsp:txBody>
      <dsp:txXfrm rot="5400000">
        <a:off x="4750688" y="362492"/>
        <a:ext cx="2753674" cy="2753674"/>
      </dsp:txXfrm>
    </dsp:sp>
    <dsp:sp modelId="{9923161A-1071-420F-A87B-69C9A13C5735}">
      <dsp:nvSpPr>
        <dsp:cNvPr id="0" name=""/>
        <dsp:cNvSpPr/>
      </dsp:nvSpPr>
      <dsp:spPr>
        <a:xfrm rot="10800000">
          <a:off x="4750688" y="3243357"/>
          <a:ext cx="2753674" cy="275367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lt-LT" sz="2800" kern="1200" dirty="0" err="1" smtClean="0"/>
            <a:t>Koncentro</a:t>
          </a:r>
          <a:r>
            <a:rPr lang="lt-LT" sz="2800" kern="1200" dirty="0" smtClean="0"/>
            <a:t> pažanga</a:t>
          </a:r>
          <a:endParaRPr lang="lt-LT" sz="2800" kern="1200" dirty="0"/>
        </a:p>
      </dsp:txBody>
      <dsp:txXfrm rot="10800000">
        <a:off x="4750688" y="3243357"/>
        <a:ext cx="2753674" cy="2753674"/>
      </dsp:txXfrm>
    </dsp:sp>
    <dsp:sp modelId="{9ECDE49F-ABDC-4FC1-8600-8168F192C496}">
      <dsp:nvSpPr>
        <dsp:cNvPr id="0" name=""/>
        <dsp:cNvSpPr/>
      </dsp:nvSpPr>
      <dsp:spPr>
        <a:xfrm rot="16200000">
          <a:off x="1869823" y="3243357"/>
          <a:ext cx="2753674" cy="275367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lt-LT" sz="2800" kern="1200" dirty="0" smtClean="0"/>
            <a:t>Mokyklos pažanga </a:t>
          </a:r>
          <a:endParaRPr lang="lt-LT" sz="2800" kern="1200" dirty="0"/>
        </a:p>
      </dsp:txBody>
      <dsp:txXfrm rot="16200000">
        <a:off x="1869823" y="3243357"/>
        <a:ext cx="2753674" cy="2753674"/>
      </dsp:txXfrm>
    </dsp:sp>
    <dsp:sp modelId="{5B7A3961-7E18-49E3-8D50-F32B3568B527}">
      <dsp:nvSpPr>
        <dsp:cNvPr id="0" name=""/>
        <dsp:cNvSpPr/>
      </dsp:nvSpPr>
      <dsp:spPr>
        <a:xfrm>
          <a:off x="4211719" y="2607405"/>
          <a:ext cx="950748" cy="82673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BE3C47-333A-499F-898C-BC3A5E69F118}">
      <dsp:nvSpPr>
        <dsp:cNvPr id="0" name=""/>
        <dsp:cNvSpPr/>
      </dsp:nvSpPr>
      <dsp:spPr>
        <a:xfrm rot="10800000">
          <a:off x="4211719" y="2925381"/>
          <a:ext cx="950748" cy="82673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9525DC7F-BE90-4C71-A87F-4837A4FCF4A8}" type="datetimeFigureOut">
              <a:rPr lang="lt-LT" smtClean="0"/>
              <a:pPr/>
              <a:t>2016.11.23</a:t>
            </a:fld>
            <a:endParaRPr lang="lt-LT"/>
          </a:p>
        </p:txBody>
      </p:sp>
      <p:sp>
        <p:nvSpPr>
          <p:cNvPr id="4" name="Poraštės vietos rezervavimo ženklas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7243D336-D870-41D5-B513-E2B31EAA25C1}" type="slidenum">
              <a:rPr lang="lt-LT" smtClean="0"/>
              <a:pPr/>
              <a:t>‹#›</a:t>
            </a:fld>
            <a:endParaRPr lang="lt-LT"/>
          </a:p>
        </p:txBody>
      </p:sp>
    </p:spTree>
    <p:extLst>
      <p:ext uri="{BB962C8B-B14F-4D97-AF65-F5344CB8AC3E}">
        <p14:creationId xmlns:p14="http://schemas.microsoft.com/office/powerpoint/2010/main" xmlns="" val="2620726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B0788C1-95ED-4202-B202-7B19C2975313}" type="datetimeFigureOut">
              <a:rPr lang="lt-LT" smtClean="0"/>
              <a:pPr/>
              <a:t>2016.11.23</a:t>
            </a:fld>
            <a:endParaRPr lang="lt-LT"/>
          </a:p>
        </p:txBody>
      </p:sp>
      <p:sp>
        <p:nvSpPr>
          <p:cNvPr id="4" name="Skaidrės vaizdo vietos rezervavimo ženkla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7D4AA4E-DF10-4308-949C-3595F2712D86}" type="slidenum">
              <a:rPr lang="lt-LT" smtClean="0"/>
              <a:pPr/>
              <a:t>‹#›</a:t>
            </a:fld>
            <a:endParaRPr lang="lt-LT"/>
          </a:p>
        </p:txBody>
      </p:sp>
    </p:spTree>
    <p:extLst>
      <p:ext uri="{BB962C8B-B14F-4D97-AF65-F5344CB8AC3E}">
        <p14:creationId xmlns:p14="http://schemas.microsoft.com/office/powerpoint/2010/main" xmlns="" val="905586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4D2BF1A0-4F8D-4958-A015-AF14A83C2324}" type="slidenum">
              <a:rPr lang="lt-LT" altLang="lt-LT">
                <a:solidFill>
                  <a:srgbClr val="000000"/>
                </a:solidFill>
                <a:latin typeface="Times New Roman" panose="02020603050405020304" pitchFamily="18" charset="0"/>
              </a:rPr>
              <a:pPr eaLnBrk="1" hangingPunct="1"/>
              <a:t>5</a:t>
            </a:fld>
            <a:endParaRPr lang="lt-LT" altLang="lt-LT">
              <a:solidFill>
                <a:srgbClr val="000000"/>
              </a:solidFill>
              <a:latin typeface="Times New Roman" panose="02020603050405020304" pitchFamily="18" charset="0"/>
            </a:endParaRPr>
          </a:p>
        </p:txBody>
      </p:sp>
      <p:sp>
        <p:nvSpPr>
          <p:cNvPr id="84995"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84996"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2102179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41AC6764-E9A9-416C-90D9-AC27AA62753D}" type="slidenum">
              <a:rPr lang="lt-LT" altLang="lt-LT">
                <a:solidFill>
                  <a:srgbClr val="000000"/>
                </a:solidFill>
                <a:latin typeface="Times New Roman" panose="02020603050405020304" pitchFamily="18" charset="0"/>
              </a:rPr>
              <a:pPr eaLnBrk="1" hangingPunct="1"/>
              <a:t>49</a:t>
            </a:fld>
            <a:endParaRPr lang="lt-LT" altLang="lt-LT">
              <a:solidFill>
                <a:srgbClr val="000000"/>
              </a:solidFill>
              <a:latin typeface="Times New Roman" panose="02020603050405020304" pitchFamily="18" charset="0"/>
            </a:endParaRPr>
          </a:p>
        </p:txBody>
      </p:sp>
      <p:sp>
        <p:nvSpPr>
          <p:cNvPr id="103427"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03428"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3428766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D83607A3-6802-4EB8-9F4C-1E79FE223C65}" type="slidenum">
              <a:rPr lang="lt-LT" altLang="lt-LT">
                <a:solidFill>
                  <a:srgbClr val="000000"/>
                </a:solidFill>
                <a:latin typeface="Times New Roman" panose="02020603050405020304" pitchFamily="18" charset="0"/>
              </a:rPr>
              <a:pPr eaLnBrk="1" hangingPunct="1"/>
              <a:t>50</a:t>
            </a:fld>
            <a:endParaRPr lang="lt-LT" altLang="lt-LT">
              <a:solidFill>
                <a:srgbClr val="000000"/>
              </a:solidFill>
              <a:latin typeface="Times New Roman" panose="02020603050405020304" pitchFamily="18" charset="0"/>
            </a:endParaRPr>
          </a:p>
        </p:txBody>
      </p:sp>
      <p:sp>
        <p:nvSpPr>
          <p:cNvPr id="104451"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04452"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292474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2"/>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73FAE80C-91FC-4B2F-8F39-1CBC6D24ECAA}" type="slidenum">
              <a:rPr lang="en-US" altLang="lt-LT">
                <a:solidFill>
                  <a:srgbClr val="000000"/>
                </a:solidFill>
                <a:latin typeface="Times New Roman" panose="02020603050405020304" pitchFamily="18" charset="0"/>
              </a:rPr>
              <a:pPr eaLnBrk="1" hangingPunct="1"/>
              <a:t>52</a:t>
            </a:fld>
            <a:endParaRPr lang="en-US" altLang="lt-LT">
              <a:solidFill>
                <a:srgbClr val="000000"/>
              </a:solidFill>
              <a:latin typeface="Times New Roman" panose="02020603050405020304" pitchFamily="18" charset="0"/>
            </a:endParaRPr>
          </a:p>
        </p:txBody>
      </p:sp>
      <p:sp>
        <p:nvSpPr>
          <p:cNvPr id="123907"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23908"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2378546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FEA0B530-E9F6-4352-9881-D4DDC663B756}" type="slidenum">
              <a:rPr lang="lt-LT" altLang="lt-LT">
                <a:solidFill>
                  <a:srgbClr val="000000"/>
                </a:solidFill>
                <a:latin typeface="Times New Roman" panose="02020603050405020304" pitchFamily="18" charset="0"/>
              </a:rPr>
              <a:pPr eaLnBrk="1" hangingPunct="1"/>
              <a:t>56</a:t>
            </a:fld>
            <a:endParaRPr lang="lt-LT" altLang="lt-LT">
              <a:solidFill>
                <a:srgbClr val="000000"/>
              </a:solidFill>
              <a:latin typeface="Times New Roman" panose="02020603050405020304" pitchFamily="18" charset="0"/>
            </a:endParaRPr>
          </a:p>
        </p:txBody>
      </p:sp>
      <p:sp>
        <p:nvSpPr>
          <p:cNvPr id="105475"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05476"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3492178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DEFC1F75-3EF8-4585-B527-6F52513EEBFC}" type="slidenum">
              <a:rPr lang="lt-LT" altLang="lt-LT">
                <a:solidFill>
                  <a:srgbClr val="000000"/>
                </a:solidFill>
                <a:latin typeface="Times New Roman" panose="02020603050405020304" pitchFamily="18" charset="0"/>
              </a:rPr>
              <a:pPr eaLnBrk="1" hangingPunct="1"/>
              <a:t>57</a:t>
            </a:fld>
            <a:endParaRPr lang="lt-LT" altLang="lt-LT">
              <a:solidFill>
                <a:srgbClr val="000000"/>
              </a:solidFill>
              <a:latin typeface="Times New Roman" panose="02020603050405020304" pitchFamily="18" charset="0"/>
            </a:endParaRPr>
          </a:p>
        </p:txBody>
      </p:sp>
      <p:sp>
        <p:nvSpPr>
          <p:cNvPr id="111619"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11620"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953742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1E60555D-29CC-4881-9E99-293E928F4EE0}" type="slidenum">
              <a:rPr lang="lt-LT" altLang="lt-LT">
                <a:solidFill>
                  <a:srgbClr val="000000"/>
                </a:solidFill>
                <a:latin typeface="Times New Roman" panose="02020603050405020304" pitchFamily="18" charset="0"/>
              </a:rPr>
              <a:pPr eaLnBrk="1" hangingPunct="1"/>
              <a:t>58</a:t>
            </a:fld>
            <a:endParaRPr lang="lt-LT" altLang="lt-LT">
              <a:solidFill>
                <a:srgbClr val="000000"/>
              </a:solidFill>
              <a:latin typeface="Times New Roman" panose="02020603050405020304" pitchFamily="18" charset="0"/>
            </a:endParaRPr>
          </a:p>
        </p:txBody>
      </p:sp>
      <p:sp>
        <p:nvSpPr>
          <p:cNvPr id="112643"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12644"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3813034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7F6BC4EB-D598-45F7-BD9C-481B538F61C4}" type="slidenum">
              <a:rPr lang="lt-LT" altLang="lt-LT">
                <a:solidFill>
                  <a:srgbClr val="000000"/>
                </a:solidFill>
                <a:latin typeface="Times New Roman" panose="02020603050405020304" pitchFamily="18" charset="0"/>
              </a:rPr>
              <a:pPr eaLnBrk="1" hangingPunct="1"/>
              <a:t>59</a:t>
            </a:fld>
            <a:endParaRPr lang="lt-LT" altLang="lt-LT">
              <a:solidFill>
                <a:srgbClr val="000000"/>
              </a:solidFill>
              <a:latin typeface="Times New Roman" panose="02020603050405020304" pitchFamily="18" charset="0"/>
            </a:endParaRPr>
          </a:p>
        </p:txBody>
      </p:sp>
      <p:sp>
        <p:nvSpPr>
          <p:cNvPr id="116739"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16740"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1599845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78CDC82F-0574-4B52-BA38-790B3197A4AC}" type="slidenum">
              <a:rPr lang="lt-LT" altLang="lt-LT">
                <a:solidFill>
                  <a:srgbClr val="000000"/>
                </a:solidFill>
                <a:latin typeface="Times New Roman" panose="02020603050405020304" pitchFamily="18" charset="0"/>
              </a:rPr>
              <a:pPr eaLnBrk="1" hangingPunct="1"/>
              <a:t>60</a:t>
            </a:fld>
            <a:endParaRPr lang="lt-LT" altLang="lt-LT">
              <a:solidFill>
                <a:srgbClr val="000000"/>
              </a:solidFill>
              <a:latin typeface="Times New Roman" panose="02020603050405020304" pitchFamily="18" charset="0"/>
            </a:endParaRPr>
          </a:p>
        </p:txBody>
      </p:sp>
      <p:sp>
        <p:nvSpPr>
          <p:cNvPr id="118787"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18788"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2141686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3E60F19B-E75F-4540-87E8-50C7E10345D7}" type="slidenum">
              <a:rPr lang="lt-LT" altLang="lt-LT">
                <a:solidFill>
                  <a:srgbClr val="000000"/>
                </a:solidFill>
                <a:latin typeface="Times New Roman" panose="02020603050405020304" pitchFamily="18" charset="0"/>
              </a:rPr>
              <a:pPr eaLnBrk="1" hangingPunct="1"/>
              <a:t>63</a:t>
            </a:fld>
            <a:endParaRPr lang="lt-LT" altLang="lt-LT">
              <a:solidFill>
                <a:srgbClr val="000000"/>
              </a:solidFill>
              <a:latin typeface="Times New Roman" panose="02020603050405020304" pitchFamily="18" charset="0"/>
            </a:endParaRPr>
          </a:p>
        </p:txBody>
      </p:sp>
      <p:sp>
        <p:nvSpPr>
          <p:cNvPr id="106499"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06500"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86724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3E60F19B-E75F-4540-87E8-50C7E10345D7}" type="slidenum">
              <a:rPr lang="lt-LT" altLang="lt-LT">
                <a:solidFill>
                  <a:srgbClr val="000000"/>
                </a:solidFill>
                <a:latin typeface="Times New Roman" panose="02020603050405020304" pitchFamily="18" charset="0"/>
              </a:rPr>
              <a:pPr eaLnBrk="1" hangingPunct="1"/>
              <a:t>64</a:t>
            </a:fld>
            <a:endParaRPr lang="lt-LT" altLang="lt-LT">
              <a:solidFill>
                <a:srgbClr val="000000"/>
              </a:solidFill>
              <a:latin typeface="Times New Roman" panose="02020603050405020304" pitchFamily="18" charset="0"/>
            </a:endParaRPr>
          </a:p>
        </p:txBody>
      </p:sp>
      <p:sp>
        <p:nvSpPr>
          <p:cNvPr id="106499"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06500"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90278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94B6475B-1DB6-4C6D-BED5-FBA21171A419}" type="slidenum">
              <a:rPr lang="lt-LT" altLang="lt-LT">
                <a:solidFill>
                  <a:srgbClr val="000000"/>
                </a:solidFill>
                <a:latin typeface="Times New Roman" panose="02020603050405020304" pitchFamily="18" charset="0"/>
              </a:rPr>
              <a:pPr eaLnBrk="1" hangingPunct="1"/>
              <a:t>6</a:t>
            </a:fld>
            <a:endParaRPr lang="lt-LT" altLang="lt-LT">
              <a:solidFill>
                <a:srgbClr val="000000"/>
              </a:solidFill>
              <a:latin typeface="Times New Roman" panose="02020603050405020304" pitchFamily="18" charset="0"/>
            </a:endParaRPr>
          </a:p>
        </p:txBody>
      </p:sp>
      <p:sp>
        <p:nvSpPr>
          <p:cNvPr id="86019"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86020"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1259172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F246B7AF-B944-46E3-BE56-C577E4B1F60D}" type="slidenum">
              <a:rPr lang="lt-LT" altLang="lt-LT">
                <a:solidFill>
                  <a:srgbClr val="000000"/>
                </a:solidFill>
                <a:latin typeface="Times New Roman" panose="02020603050405020304" pitchFamily="18" charset="0"/>
              </a:rPr>
              <a:pPr eaLnBrk="1" hangingPunct="1"/>
              <a:t>65</a:t>
            </a:fld>
            <a:endParaRPr lang="lt-LT" altLang="lt-LT">
              <a:solidFill>
                <a:srgbClr val="000000"/>
              </a:solidFill>
              <a:latin typeface="Times New Roman" panose="02020603050405020304" pitchFamily="18" charset="0"/>
            </a:endParaRPr>
          </a:p>
        </p:txBody>
      </p:sp>
      <p:sp>
        <p:nvSpPr>
          <p:cNvPr id="107523"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07524"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4115896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A6B8FC22-0B69-4ADE-8830-CF93B730F337}" type="slidenum">
              <a:rPr lang="lt-LT" altLang="lt-LT">
                <a:solidFill>
                  <a:srgbClr val="000000"/>
                </a:solidFill>
                <a:latin typeface="Times New Roman" panose="02020603050405020304" pitchFamily="18" charset="0"/>
              </a:rPr>
              <a:pPr eaLnBrk="1" hangingPunct="1"/>
              <a:t>66</a:t>
            </a:fld>
            <a:endParaRPr lang="lt-LT" altLang="lt-LT">
              <a:solidFill>
                <a:srgbClr val="000000"/>
              </a:solidFill>
              <a:latin typeface="Times New Roman" panose="02020603050405020304" pitchFamily="18" charset="0"/>
            </a:endParaRPr>
          </a:p>
        </p:txBody>
      </p:sp>
      <p:sp>
        <p:nvSpPr>
          <p:cNvPr id="108547"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08548"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2866822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4D9D40A3-3982-4A12-8076-FA66CCC82F92}" type="slidenum">
              <a:rPr lang="lt-LT" altLang="lt-LT">
                <a:solidFill>
                  <a:srgbClr val="000000"/>
                </a:solidFill>
                <a:latin typeface="Times New Roman" panose="02020603050405020304" pitchFamily="18" charset="0"/>
              </a:rPr>
              <a:pPr eaLnBrk="1" hangingPunct="1"/>
              <a:t>67</a:t>
            </a:fld>
            <a:endParaRPr lang="lt-LT" altLang="lt-LT">
              <a:solidFill>
                <a:srgbClr val="000000"/>
              </a:solidFill>
              <a:latin typeface="Times New Roman" panose="02020603050405020304" pitchFamily="18" charset="0"/>
            </a:endParaRPr>
          </a:p>
        </p:txBody>
      </p:sp>
      <p:sp>
        <p:nvSpPr>
          <p:cNvPr id="109571"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09572"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1695125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E0053BA1-01C4-4610-9CFA-91C0E992041A}" type="slidenum">
              <a:rPr lang="lt-LT" altLang="lt-LT">
                <a:solidFill>
                  <a:srgbClr val="000000"/>
                </a:solidFill>
                <a:latin typeface="Times New Roman" panose="02020603050405020304" pitchFamily="18" charset="0"/>
              </a:rPr>
              <a:pPr eaLnBrk="1" hangingPunct="1"/>
              <a:t>68</a:t>
            </a:fld>
            <a:endParaRPr lang="lt-LT" altLang="lt-LT">
              <a:solidFill>
                <a:srgbClr val="000000"/>
              </a:solidFill>
              <a:latin typeface="Times New Roman" panose="02020603050405020304" pitchFamily="18" charset="0"/>
            </a:endParaRPr>
          </a:p>
        </p:txBody>
      </p:sp>
      <p:sp>
        <p:nvSpPr>
          <p:cNvPr id="114691"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14692"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503891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B0B1098E-75BE-47A0-9FC6-551B3C772316}" type="slidenum">
              <a:rPr lang="lt-LT" altLang="lt-LT">
                <a:solidFill>
                  <a:srgbClr val="000000"/>
                </a:solidFill>
                <a:latin typeface="Times New Roman" panose="02020603050405020304" pitchFamily="18" charset="0"/>
              </a:rPr>
              <a:pPr eaLnBrk="1" hangingPunct="1"/>
              <a:t>69</a:t>
            </a:fld>
            <a:endParaRPr lang="lt-LT" altLang="lt-LT">
              <a:solidFill>
                <a:srgbClr val="000000"/>
              </a:solidFill>
              <a:latin typeface="Times New Roman" panose="02020603050405020304" pitchFamily="18" charset="0"/>
            </a:endParaRPr>
          </a:p>
        </p:txBody>
      </p:sp>
      <p:sp>
        <p:nvSpPr>
          <p:cNvPr id="115715"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15716"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836964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2B4231D1-14E1-47EA-83B1-7C9F96269EF8}" type="slidenum">
              <a:rPr lang="lt-LT" altLang="lt-LT">
                <a:solidFill>
                  <a:srgbClr val="000000"/>
                </a:solidFill>
                <a:latin typeface="Times New Roman" panose="02020603050405020304" pitchFamily="18" charset="0"/>
              </a:rPr>
              <a:pPr eaLnBrk="1" hangingPunct="1"/>
              <a:t>70</a:t>
            </a:fld>
            <a:endParaRPr lang="lt-LT" altLang="lt-LT">
              <a:solidFill>
                <a:srgbClr val="000000"/>
              </a:solidFill>
              <a:latin typeface="Times New Roman" panose="02020603050405020304" pitchFamily="18" charset="0"/>
            </a:endParaRPr>
          </a:p>
        </p:txBody>
      </p:sp>
      <p:sp>
        <p:nvSpPr>
          <p:cNvPr id="117763"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17764"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3764051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474B86EC-7794-490F-BFB7-0C95153BB3A8}" type="slidenum">
              <a:rPr lang="lt-LT" altLang="lt-LT">
                <a:solidFill>
                  <a:srgbClr val="000000"/>
                </a:solidFill>
                <a:latin typeface="Times New Roman" panose="02020603050405020304" pitchFamily="18" charset="0"/>
              </a:rPr>
              <a:pPr eaLnBrk="1" hangingPunct="1"/>
              <a:t>71</a:t>
            </a:fld>
            <a:endParaRPr lang="lt-LT" altLang="lt-LT">
              <a:solidFill>
                <a:srgbClr val="000000"/>
              </a:solidFill>
              <a:latin typeface="Times New Roman" panose="02020603050405020304" pitchFamily="18" charset="0"/>
            </a:endParaRPr>
          </a:p>
        </p:txBody>
      </p:sp>
      <p:sp>
        <p:nvSpPr>
          <p:cNvPr id="110595"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10596"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3356149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B3D2F87A-2934-45B3-9835-1A724ED40408}" type="slidenum">
              <a:rPr lang="lt-LT" altLang="lt-LT">
                <a:solidFill>
                  <a:srgbClr val="000000"/>
                </a:solidFill>
                <a:latin typeface="Times New Roman" panose="02020603050405020304" pitchFamily="18" charset="0"/>
              </a:rPr>
              <a:pPr eaLnBrk="1" hangingPunct="1"/>
              <a:t>72</a:t>
            </a:fld>
            <a:endParaRPr lang="lt-LT" altLang="lt-LT">
              <a:solidFill>
                <a:srgbClr val="000000"/>
              </a:solidFill>
              <a:latin typeface="Times New Roman" panose="02020603050405020304" pitchFamily="18" charset="0"/>
            </a:endParaRPr>
          </a:p>
        </p:txBody>
      </p:sp>
      <p:sp>
        <p:nvSpPr>
          <p:cNvPr id="119811"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19812"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2558875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4C6671E4-3289-4C14-BF3A-CC53B3DCA72D}" type="slidenum">
              <a:rPr lang="lt-LT" altLang="lt-LT">
                <a:solidFill>
                  <a:srgbClr val="000000"/>
                </a:solidFill>
                <a:latin typeface="Times New Roman" panose="02020603050405020304" pitchFamily="18" charset="0"/>
              </a:rPr>
              <a:pPr eaLnBrk="1" hangingPunct="1"/>
              <a:t>74</a:t>
            </a:fld>
            <a:endParaRPr lang="lt-LT" altLang="lt-LT">
              <a:solidFill>
                <a:srgbClr val="000000"/>
              </a:solidFill>
              <a:latin typeface="Times New Roman" panose="02020603050405020304" pitchFamily="18" charset="0"/>
            </a:endParaRPr>
          </a:p>
        </p:txBody>
      </p:sp>
      <p:sp>
        <p:nvSpPr>
          <p:cNvPr id="121859"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21860"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4223457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55D4F8F5-0643-441C-B55E-595666B9679B}" type="slidenum">
              <a:rPr lang="lt-LT" altLang="lt-LT">
                <a:solidFill>
                  <a:srgbClr val="000000"/>
                </a:solidFill>
                <a:latin typeface="Times New Roman" panose="02020603050405020304" pitchFamily="18" charset="0"/>
              </a:rPr>
              <a:pPr eaLnBrk="1" hangingPunct="1"/>
              <a:t>75</a:t>
            </a:fld>
            <a:endParaRPr lang="lt-LT" altLang="lt-LT">
              <a:solidFill>
                <a:srgbClr val="000000"/>
              </a:solidFill>
              <a:latin typeface="Times New Roman" panose="02020603050405020304" pitchFamily="18" charset="0"/>
            </a:endParaRPr>
          </a:p>
        </p:txBody>
      </p:sp>
      <p:sp>
        <p:nvSpPr>
          <p:cNvPr id="122883"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22884"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71971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3C7FFBFD-C995-497A-8D0A-07ADACDF94B0}" type="slidenum">
              <a:rPr lang="lt-LT" altLang="lt-LT">
                <a:solidFill>
                  <a:srgbClr val="000000"/>
                </a:solidFill>
                <a:latin typeface="Times New Roman" panose="02020603050405020304" pitchFamily="18" charset="0"/>
              </a:rPr>
              <a:pPr eaLnBrk="1" hangingPunct="1"/>
              <a:t>7</a:t>
            </a:fld>
            <a:endParaRPr lang="lt-LT" altLang="lt-LT">
              <a:solidFill>
                <a:srgbClr val="000000"/>
              </a:solidFill>
              <a:latin typeface="Times New Roman" panose="02020603050405020304" pitchFamily="18" charset="0"/>
            </a:endParaRPr>
          </a:p>
        </p:txBody>
      </p:sp>
      <p:sp>
        <p:nvSpPr>
          <p:cNvPr id="87043"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87044"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3466698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DE13C009-7F4D-46AA-B544-04DC976689E9}" type="slidenum">
              <a:rPr lang="lt-LT" altLang="lt-LT">
                <a:solidFill>
                  <a:srgbClr val="000000"/>
                </a:solidFill>
                <a:latin typeface="Times New Roman" panose="02020603050405020304" pitchFamily="18" charset="0"/>
              </a:rPr>
              <a:pPr eaLnBrk="1" hangingPunct="1"/>
              <a:t>76</a:t>
            </a:fld>
            <a:endParaRPr lang="lt-LT" altLang="lt-LT">
              <a:solidFill>
                <a:srgbClr val="000000"/>
              </a:solidFill>
              <a:latin typeface="Times New Roman" panose="02020603050405020304" pitchFamily="18" charset="0"/>
            </a:endParaRPr>
          </a:p>
        </p:txBody>
      </p:sp>
      <p:sp>
        <p:nvSpPr>
          <p:cNvPr id="124931"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24932"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2955105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57762853-55B1-4776-A162-6A18852B68F2}" type="slidenum">
              <a:rPr lang="lt-LT" altLang="lt-LT">
                <a:solidFill>
                  <a:srgbClr val="000000"/>
                </a:solidFill>
                <a:latin typeface="Times New Roman" panose="02020603050405020304" pitchFamily="18" charset="0"/>
              </a:rPr>
              <a:pPr eaLnBrk="1" hangingPunct="1"/>
              <a:t>77</a:t>
            </a:fld>
            <a:endParaRPr lang="lt-LT" altLang="lt-LT">
              <a:solidFill>
                <a:srgbClr val="000000"/>
              </a:solidFill>
              <a:latin typeface="Times New Roman" panose="02020603050405020304" pitchFamily="18" charset="0"/>
            </a:endParaRPr>
          </a:p>
        </p:txBody>
      </p:sp>
      <p:sp>
        <p:nvSpPr>
          <p:cNvPr id="125955"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25956"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1968621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ACC56A69-EAA5-4F4C-83DC-25615BDF0EF4}" type="slidenum">
              <a:rPr lang="lt-LT" altLang="lt-LT">
                <a:solidFill>
                  <a:srgbClr val="000000"/>
                </a:solidFill>
                <a:latin typeface="Times New Roman" panose="02020603050405020304" pitchFamily="18" charset="0"/>
              </a:rPr>
              <a:pPr eaLnBrk="1" hangingPunct="1"/>
              <a:t>78</a:t>
            </a:fld>
            <a:endParaRPr lang="lt-LT" altLang="lt-LT">
              <a:solidFill>
                <a:srgbClr val="000000"/>
              </a:solidFill>
              <a:latin typeface="Times New Roman" panose="02020603050405020304" pitchFamily="18" charset="0"/>
            </a:endParaRPr>
          </a:p>
        </p:txBody>
      </p:sp>
      <p:sp>
        <p:nvSpPr>
          <p:cNvPr id="126979"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26980"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12168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B6314790-20F9-4DD8-A99C-DD8652255116}" type="slidenum">
              <a:rPr lang="lt-LT" altLang="lt-LT">
                <a:solidFill>
                  <a:srgbClr val="000000"/>
                </a:solidFill>
                <a:latin typeface="Times New Roman" panose="02020603050405020304" pitchFamily="18" charset="0"/>
              </a:rPr>
              <a:pPr eaLnBrk="1" hangingPunct="1"/>
              <a:t>83</a:t>
            </a:fld>
            <a:endParaRPr lang="lt-LT" altLang="lt-LT">
              <a:solidFill>
                <a:srgbClr val="000000"/>
              </a:solidFill>
              <a:latin typeface="Times New Roman" panose="02020603050405020304" pitchFamily="18" charset="0"/>
            </a:endParaRPr>
          </a:p>
        </p:txBody>
      </p:sp>
      <p:sp>
        <p:nvSpPr>
          <p:cNvPr id="97283"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97284"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926259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6E203DEF-BFB0-45A1-942E-F43452999C66}" type="slidenum">
              <a:rPr lang="lt-LT" altLang="lt-LT">
                <a:solidFill>
                  <a:srgbClr val="000000"/>
                </a:solidFill>
                <a:latin typeface="Times New Roman" panose="02020603050405020304" pitchFamily="18" charset="0"/>
              </a:rPr>
              <a:pPr eaLnBrk="1" hangingPunct="1"/>
              <a:t>9</a:t>
            </a:fld>
            <a:endParaRPr lang="lt-LT" altLang="lt-LT">
              <a:solidFill>
                <a:srgbClr val="000000"/>
              </a:solidFill>
              <a:latin typeface="Times New Roman" panose="02020603050405020304" pitchFamily="18" charset="0"/>
            </a:endParaRPr>
          </a:p>
        </p:txBody>
      </p:sp>
      <p:sp>
        <p:nvSpPr>
          <p:cNvPr id="88067"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88068"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108996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901AEE7E-3472-46FA-8516-2B159CCE3BC9}" type="slidenum">
              <a:rPr lang="lt-LT" altLang="lt-LT">
                <a:solidFill>
                  <a:srgbClr val="000000"/>
                </a:solidFill>
                <a:latin typeface="Times New Roman" panose="02020603050405020304" pitchFamily="18" charset="0"/>
              </a:rPr>
              <a:pPr eaLnBrk="1" hangingPunct="1"/>
              <a:t>10</a:t>
            </a:fld>
            <a:endParaRPr lang="lt-LT" altLang="lt-LT">
              <a:solidFill>
                <a:srgbClr val="000000"/>
              </a:solidFill>
              <a:latin typeface="Times New Roman" panose="02020603050405020304" pitchFamily="18" charset="0"/>
            </a:endParaRPr>
          </a:p>
        </p:txBody>
      </p:sp>
      <p:sp>
        <p:nvSpPr>
          <p:cNvPr id="90115"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90116"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55437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82550" y="739775"/>
            <a:ext cx="6564313" cy="3692525"/>
          </a:xfrm>
          <a:ln/>
        </p:spPr>
      </p:sp>
      <p:sp>
        <p:nvSpPr>
          <p:cNvPr id="8909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lt-LT" altLang="lt-LT" smtClean="0">
              <a:latin typeface="Times New Roman" panose="02020603050405020304" pitchFamily="18" charset="0"/>
            </a:endParaRPr>
          </a:p>
        </p:txBody>
      </p:sp>
      <p:sp>
        <p:nvSpPr>
          <p:cNvPr id="89092" name="Slide Number Placeholder 3"/>
          <p:cNvSpPr>
            <a:spLocks noGrp="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2F37A6C4-6D09-4993-9925-8C6D47691E88}" type="slidenum">
              <a:rPr lang="lt-LT" altLang="lt-LT">
                <a:solidFill>
                  <a:srgbClr val="000000"/>
                </a:solidFill>
                <a:latin typeface="Times New Roman" panose="02020603050405020304" pitchFamily="18" charset="0"/>
              </a:rPr>
              <a:pPr eaLnBrk="1" hangingPunct="1"/>
              <a:t>40</a:t>
            </a:fld>
            <a:endParaRPr lang="lt-LT" altLang="lt-LT">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77160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B506738A-AED5-4CBA-B3B1-76A758940733}" type="slidenum">
              <a:rPr lang="lt-LT" altLang="lt-LT">
                <a:solidFill>
                  <a:srgbClr val="000000"/>
                </a:solidFill>
                <a:latin typeface="Times New Roman" panose="02020603050405020304" pitchFamily="18" charset="0"/>
              </a:rPr>
              <a:pPr eaLnBrk="1" hangingPunct="1"/>
              <a:t>41</a:t>
            </a:fld>
            <a:endParaRPr lang="lt-LT" altLang="lt-LT">
              <a:solidFill>
                <a:srgbClr val="000000"/>
              </a:solidFill>
              <a:latin typeface="Times New Roman" panose="02020603050405020304" pitchFamily="18" charset="0"/>
            </a:endParaRPr>
          </a:p>
        </p:txBody>
      </p:sp>
      <p:sp>
        <p:nvSpPr>
          <p:cNvPr id="91139"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91140"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48874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3D6B7FD8-CBB5-4C98-A5ED-0CF04B4C257E}" type="slidenum">
              <a:rPr lang="lt-LT" altLang="lt-LT">
                <a:solidFill>
                  <a:srgbClr val="000000"/>
                </a:solidFill>
                <a:latin typeface="Times New Roman" panose="02020603050405020304" pitchFamily="18" charset="0"/>
              </a:rPr>
              <a:pPr eaLnBrk="1" hangingPunct="1"/>
              <a:t>44</a:t>
            </a:fld>
            <a:endParaRPr lang="lt-LT" altLang="lt-LT">
              <a:solidFill>
                <a:srgbClr val="000000"/>
              </a:solidFill>
              <a:latin typeface="Times New Roman" panose="02020603050405020304" pitchFamily="18" charset="0"/>
            </a:endParaRPr>
          </a:p>
        </p:txBody>
      </p:sp>
      <p:sp>
        <p:nvSpPr>
          <p:cNvPr id="100355"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00356"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3631427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0"/>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fld id="{B622C0F1-A2A6-4C7C-BBD6-9D6AFB9EE5FA}" type="slidenum">
              <a:rPr lang="lt-LT" altLang="lt-LT">
                <a:solidFill>
                  <a:srgbClr val="000000"/>
                </a:solidFill>
                <a:latin typeface="Times New Roman" panose="02020603050405020304" pitchFamily="18" charset="0"/>
              </a:rPr>
              <a:pPr eaLnBrk="1" hangingPunct="1"/>
              <a:t>45</a:t>
            </a:fld>
            <a:endParaRPr lang="lt-LT" altLang="lt-LT">
              <a:solidFill>
                <a:srgbClr val="000000"/>
              </a:solidFill>
              <a:latin typeface="Times New Roman" panose="02020603050405020304" pitchFamily="18" charset="0"/>
            </a:endParaRPr>
          </a:p>
        </p:txBody>
      </p:sp>
      <p:sp>
        <p:nvSpPr>
          <p:cNvPr id="101379" name="Rectangle 1"/>
          <p:cNvSpPr>
            <a:spLocks noGrp="1" noRot="1" noChangeAspect="1" noChangeArrowheads="1" noTextEdit="1"/>
          </p:cNvSpPr>
          <p:nvPr>
            <p:ph type="sldImg"/>
          </p:nvPr>
        </p:nvSpPr>
        <p:spPr>
          <a:xfrm>
            <a:off x="79375" y="739775"/>
            <a:ext cx="6577013" cy="3700463"/>
          </a:xfrm>
          <a:solidFill>
            <a:srgbClr val="FFFFFF"/>
          </a:solidFill>
          <a:ln/>
        </p:spPr>
      </p:sp>
      <p:sp>
        <p:nvSpPr>
          <p:cNvPr id="101380" name="Rectangle 2"/>
          <p:cNvSpPr>
            <a:spLocks noGrp="1" noChangeArrowheads="1"/>
          </p:cNvSpPr>
          <p:nvPr>
            <p:ph type="body" idx="1"/>
          </p:nvPr>
        </p:nvSpPr>
        <p:spPr>
          <a:xfrm>
            <a:off x="673577" y="4686499"/>
            <a:ext cx="5388610" cy="44398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lt-LT" altLang="lt-LT" smtClean="0">
              <a:latin typeface="Times New Roman" panose="02020603050405020304" pitchFamily="18" charset="0"/>
            </a:endParaRPr>
          </a:p>
        </p:txBody>
      </p:sp>
    </p:spTree>
    <p:extLst>
      <p:ext uri="{BB962C8B-B14F-4D97-AF65-F5344CB8AC3E}">
        <p14:creationId xmlns:p14="http://schemas.microsoft.com/office/powerpoint/2010/main" xmlns="" val="161498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lt-LT"/>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D46DCCFF-F64E-48C3-85A7-B92C2B2C8E26}" type="datetimeFigureOut">
              <a:rPr lang="lt-LT" smtClean="0"/>
              <a:pPr/>
              <a:t>2016.11.23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42417BE6-9113-45D5-9FE7-DF24F3675EC6}" type="slidenum">
              <a:rPr lang="lt-LT" smtClean="0"/>
              <a:pPr/>
              <a:t>‹#›</a:t>
            </a:fld>
            <a:endParaRPr lang="lt-LT"/>
          </a:p>
        </p:txBody>
      </p:sp>
    </p:spTree>
    <p:extLst>
      <p:ext uri="{BB962C8B-B14F-4D97-AF65-F5344CB8AC3E}">
        <p14:creationId xmlns:p14="http://schemas.microsoft.com/office/powerpoint/2010/main" xmlns="" val="135578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D46DCCFF-F64E-48C3-85A7-B92C2B2C8E26}" type="datetimeFigureOut">
              <a:rPr lang="lt-LT" smtClean="0"/>
              <a:pPr/>
              <a:t>2016.11.23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42417BE6-9113-45D5-9FE7-DF24F3675EC6}" type="slidenum">
              <a:rPr lang="lt-LT" smtClean="0"/>
              <a:pPr/>
              <a:t>‹#›</a:t>
            </a:fld>
            <a:endParaRPr lang="lt-LT"/>
          </a:p>
        </p:txBody>
      </p:sp>
    </p:spTree>
    <p:extLst>
      <p:ext uri="{BB962C8B-B14F-4D97-AF65-F5344CB8AC3E}">
        <p14:creationId xmlns:p14="http://schemas.microsoft.com/office/powerpoint/2010/main" xmlns="" val="165884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D46DCCFF-F64E-48C3-85A7-B92C2B2C8E26}" type="datetimeFigureOut">
              <a:rPr lang="lt-LT" smtClean="0"/>
              <a:pPr/>
              <a:t>2016.11.23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42417BE6-9113-45D5-9FE7-DF24F3675EC6}" type="slidenum">
              <a:rPr lang="lt-LT" smtClean="0"/>
              <a:pPr/>
              <a:t>‹#›</a:t>
            </a:fld>
            <a:endParaRPr lang="lt-LT"/>
          </a:p>
        </p:txBody>
      </p:sp>
    </p:spTree>
    <p:extLst>
      <p:ext uri="{BB962C8B-B14F-4D97-AF65-F5344CB8AC3E}">
        <p14:creationId xmlns:p14="http://schemas.microsoft.com/office/powerpoint/2010/main" xmlns="" val="2979989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Pavadinimas ir grafikas">
    <p:spTree>
      <p:nvGrpSpPr>
        <p:cNvPr id="1" name=""/>
        <p:cNvGrpSpPr/>
        <p:nvPr/>
      </p:nvGrpSpPr>
      <p:grpSpPr>
        <a:xfrm>
          <a:off x="0" y="0"/>
          <a:ext cx="0" cy="0"/>
          <a:chOff x="0" y="0"/>
          <a:chExt cx="0" cy="0"/>
        </a:xfrm>
      </p:grpSpPr>
      <p:sp>
        <p:nvSpPr>
          <p:cNvPr id="2" name="Antraštė 1"/>
          <p:cNvSpPr>
            <a:spLocks noGrp="1"/>
          </p:cNvSpPr>
          <p:nvPr>
            <p:ph type="title"/>
          </p:nvPr>
        </p:nvSpPr>
        <p:spPr>
          <a:xfrm>
            <a:off x="609600" y="381000"/>
            <a:ext cx="10972800" cy="1371600"/>
          </a:xfrm>
        </p:spPr>
        <p:txBody>
          <a:bodyPr/>
          <a:lstStyle/>
          <a:p>
            <a:r>
              <a:rPr lang="lt-LT" smtClean="0"/>
              <a:t>Spustelėję redag. ruoš. pavad. stilių</a:t>
            </a:r>
            <a:endParaRPr lang="lt-LT"/>
          </a:p>
        </p:txBody>
      </p:sp>
      <p:sp>
        <p:nvSpPr>
          <p:cNvPr id="3" name="Diagramos vietos rezervavimo ženklas 2"/>
          <p:cNvSpPr>
            <a:spLocks noGrp="1"/>
          </p:cNvSpPr>
          <p:nvPr>
            <p:ph type="chart" idx="1"/>
          </p:nvPr>
        </p:nvSpPr>
        <p:spPr>
          <a:xfrm>
            <a:off x="609600" y="1981200"/>
            <a:ext cx="10972800" cy="4114800"/>
          </a:xfrm>
        </p:spPr>
        <p:txBody>
          <a:bodyPr>
            <a:normAutofit/>
          </a:bodyPr>
          <a:lstStyle/>
          <a:p>
            <a:pPr lvl="0"/>
            <a:endParaRPr lang="lt-LT" noProof="0" smtClean="0"/>
          </a:p>
        </p:txBody>
      </p:sp>
      <p:sp>
        <p:nvSpPr>
          <p:cNvPr id="4" name="Rectangle 4"/>
          <p:cNvSpPr>
            <a:spLocks noGrp="1" noChangeArrowheads="1"/>
          </p:cNvSpPr>
          <p:nvPr>
            <p:ph type="dt" sz="half" idx="10"/>
          </p:nvPr>
        </p:nvSpPr>
        <p:spPr/>
        <p:txBody>
          <a:bodyPr/>
          <a:lstStyle>
            <a:lvl1pPr>
              <a:defRPr/>
            </a:lvl1pPr>
          </a:lstStyle>
          <a:p>
            <a:pPr>
              <a:defRPr/>
            </a:pPr>
            <a:endParaRPr lang="lt-LT" altLang="lt-LT"/>
          </a:p>
        </p:txBody>
      </p:sp>
      <p:sp>
        <p:nvSpPr>
          <p:cNvPr id="5" name="Rectangle 5"/>
          <p:cNvSpPr>
            <a:spLocks noGrp="1" noChangeArrowheads="1"/>
          </p:cNvSpPr>
          <p:nvPr>
            <p:ph type="ftr" sz="quarter" idx="11"/>
          </p:nvPr>
        </p:nvSpPr>
        <p:spPr/>
        <p:txBody>
          <a:bodyPr/>
          <a:lstStyle>
            <a:lvl1pPr>
              <a:defRPr/>
            </a:lvl1pPr>
          </a:lstStyle>
          <a:p>
            <a:pPr>
              <a:defRPr/>
            </a:pPr>
            <a:endParaRPr lang="lt-LT" altLang="lt-LT"/>
          </a:p>
        </p:txBody>
      </p:sp>
      <p:sp>
        <p:nvSpPr>
          <p:cNvPr id="6" name="Rectangle 6"/>
          <p:cNvSpPr>
            <a:spLocks noGrp="1" noChangeArrowheads="1"/>
          </p:cNvSpPr>
          <p:nvPr>
            <p:ph type="sldNum" sz="quarter" idx="12"/>
          </p:nvPr>
        </p:nvSpPr>
        <p:spPr/>
        <p:txBody>
          <a:bodyPr/>
          <a:lstStyle>
            <a:lvl1pPr>
              <a:defRPr/>
            </a:lvl1pPr>
          </a:lstStyle>
          <a:p>
            <a:fld id="{8B706E61-2E6D-4E21-9381-015162C84E64}" type="slidenum">
              <a:rPr lang="lt-LT" altLang="lt-LT"/>
              <a:pPr/>
              <a:t>‹#›</a:t>
            </a:fld>
            <a:endParaRPr lang="lt-LT" altLang="lt-LT"/>
          </a:p>
        </p:txBody>
      </p:sp>
    </p:spTree>
    <p:extLst>
      <p:ext uri="{BB962C8B-B14F-4D97-AF65-F5344CB8AC3E}">
        <p14:creationId xmlns:p14="http://schemas.microsoft.com/office/powerpoint/2010/main" xmlns="" val="2311112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Antraštė 1"/>
          <p:cNvSpPr>
            <a:spLocks noGrp="1"/>
          </p:cNvSpPr>
          <p:nvPr>
            <p:ph type="title"/>
          </p:nvPr>
        </p:nvSpPr>
        <p:spPr>
          <a:xfrm>
            <a:off x="609600" y="381000"/>
            <a:ext cx="10972800" cy="1371600"/>
          </a:xfrm>
        </p:spPr>
        <p:txBody>
          <a:bodyPr/>
          <a:lstStyle/>
          <a:p>
            <a:r>
              <a:rPr lang="lt-LT" smtClean="0"/>
              <a:t>Spustelėję redag. ruoš. pavad. stilių</a:t>
            </a:r>
            <a:endParaRPr lang="lt-LT"/>
          </a:p>
        </p:txBody>
      </p:sp>
      <p:sp>
        <p:nvSpPr>
          <p:cNvPr id="3" name="Lentelės vietos rezervavimo ženklas 2"/>
          <p:cNvSpPr>
            <a:spLocks noGrp="1"/>
          </p:cNvSpPr>
          <p:nvPr>
            <p:ph type="tbl" idx="1"/>
          </p:nvPr>
        </p:nvSpPr>
        <p:spPr>
          <a:xfrm>
            <a:off x="609600" y="1981200"/>
            <a:ext cx="10972800" cy="4114800"/>
          </a:xfrm>
        </p:spPr>
        <p:txBody>
          <a:bodyPr>
            <a:normAutofit/>
          </a:bodyPr>
          <a:lstStyle/>
          <a:p>
            <a:pPr lvl="0"/>
            <a:endParaRPr lang="lt-LT" noProof="0" smtClean="0"/>
          </a:p>
        </p:txBody>
      </p:sp>
      <p:sp>
        <p:nvSpPr>
          <p:cNvPr id="4" name="Rectangle 4"/>
          <p:cNvSpPr>
            <a:spLocks noGrp="1" noChangeArrowheads="1"/>
          </p:cNvSpPr>
          <p:nvPr>
            <p:ph type="dt" sz="half" idx="10"/>
          </p:nvPr>
        </p:nvSpPr>
        <p:spPr/>
        <p:txBody>
          <a:bodyPr/>
          <a:lstStyle>
            <a:lvl1pPr>
              <a:defRPr/>
            </a:lvl1pPr>
          </a:lstStyle>
          <a:p>
            <a:pPr>
              <a:defRPr/>
            </a:pPr>
            <a:endParaRPr lang="lt-LT" altLang="lt-LT"/>
          </a:p>
        </p:txBody>
      </p:sp>
      <p:sp>
        <p:nvSpPr>
          <p:cNvPr id="5" name="Rectangle 5"/>
          <p:cNvSpPr>
            <a:spLocks noGrp="1" noChangeArrowheads="1"/>
          </p:cNvSpPr>
          <p:nvPr>
            <p:ph type="ftr" sz="quarter" idx="11"/>
          </p:nvPr>
        </p:nvSpPr>
        <p:spPr/>
        <p:txBody>
          <a:bodyPr/>
          <a:lstStyle>
            <a:lvl1pPr>
              <a:defRPr/>
            </a:lvl1pPr>
          </a:lstStyle>
          <a:p>
            <a:pPr>
              <a:defRPr/>
            </a:pPr>
            <a:endParaRPr lang="lt-LT" altLang="lt-LT"/>
          </a:p>
        </p:txBody>
      </p:sp>
      <p:sp>
        <p:nvSpPr>
          <p:cNvPr id="6" name="Rectangle 6"/>
          <p:cNvSpPr>
            <a:spLocks noGrp="1" noChangeArrowheads="1"/>
          </p:cNvSpPr>
          <p:nvPr>
            <p:ph type="sldNum" sz="quarter" idx="12"/>
          </p:nvPr>
        </p:nvSpPr>
        <p:spPr/>
        <p:txBody>
          <a:bodyPr/>
          <a:lstStyle>
            <a:lvl1pPr>
              <a:defRPr/>
            </a:lvl1pPr>
          </a:lstStyle>
          <a:p>
            <a:fld id="{D698327A-CAD2-49CE-93F4-AB1D22DABC45}" type="slidenum">
              <a:rPr lang="lt-LT" altLang="lt-LT"/>
              <a:pPr/>
              <a:t>‹#›</a:t>
            </a:fld>
            <a:endParaRPr lang="lt-LT" altLang="lt-LT"/>
          </a:p>
        </p:txBody>
      </p:sp>
    </p:spTree>
    <p:extLst>
      <p:ext uri="{BB962C8B-B14F-4D97-AF65-F5344CB8AC3E}">
        <p14:creationId xmlns:p14="http://schemas.microsoft.com/office/powerpoint/2010/main" xmlns="" val="227836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D46DCCFF-F64E-48C3-85A7-B92C2B2C8E26}" type="datetimeFigureOut">
              <a:rPr lang="lt-LT" smtClean="0"/>
              <a:pPr/>
              <a:t>2016.11.23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42417BE6-9113-45D5-9FE7-DF24F3675EC6}" type="slidenum">
              <a:rPr lang="lt-LT" smtClean="0"/>
              <a:pPr/>
              <a:t>‹#›</a:t>
            </a:fld>
            <a:endParaRPr lang="lt-LT"/>
          </a:p>
        </p:txBody>
      </p:sp>
    </p:spTree>
    <p:extLst>
      <p:ext uri="{BB962C8B-B14F-4D97-AF65-F5344CB8AC3E}">
        <p14:creationId xmlns:p14="http://schemas.microsoft.com/office/powerpoint/2010/main" xmlns="" val="175009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D46DCCFF-F64E-48C3-85A7-B92C2B2C8E26}" type="datetimeFigureOut">
              <a:rPr lang="lt-LT" smtClean="0"/>
              <a:pPr/>
              <a:t>2016.11.23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42417BE6-9113-45D5-9FE7-DF24F3675EC6}" type="slidenum">
              <a:rPr lang="lt-LT" smtClean="0"/>
              <a:pPr/>
              <a:t>‹#›</a:t>
            </a:fld>
            <a:endParaRPr lang="lt-LT"/>
          </a:p>
        </p:txBody>
      </p:sp>
    </p:spTree>
    <p:extLst>
      <p:ext uri="{BB962C8B-B14F-4D97-AF65-F5344CB8AC3E}">
        <p14:creationId xmlns:p14="http://schemas.microsoft.com/office/powerpoint/2010/main" xmlns="" val="290324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D46DCCFF-F64E-48C3-85A7-B92C2B2C8E26}" type="datetimeFigureOut">
              <a:rPr lang="lt-LT" smtClean="0"/>
              <a:pPr/>
              <a:t>2016.11.23</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42417BE6-9113-45D5-9FE7-DF24F3675EC6}" type="slidenum">
              <a:rPr lang="lt-LT" smtClean="0"/>
              <a:pPr/>
              <a:t>‹#›</a:t>
            </a:fld>
            <a:endParaRPr lang="lt-LT"/>
          </a:p>
        </p:txBody>
      </p:sp>
    </p:spTree>
    <p:extLst>
      <p:ext uri="{BB962C8B-B14F-4D97-AF65-F5344CB8AC3E}">
        <p14:creationId xmlns:p14="http://schemas.microsoft.com/office/powerpoint/2010/main" xmlns="" val="70210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D46DCCFF-F64E-48C3-85A7-B92C2B2C8E26}" type="datetimeFigureOut">
              <a:rPr lang="lt-LT" smtClean="0"/>
              <a:pPr/>
              <a:t>2016.11.23</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42417BE6-9113-45D5-9FE7-DF24F3675EC6}" type="slidenum">
              <a:rPr lang="lt-LT" smtClean="0"/>
              <a:pPr/>
              <a:t>‹#›</a:t>
            </a:fld>
            <a:endParaRPr lang="lt-LT"/>
          </a:p>
        </p:txBody>
      </p:sp>
    </p:spTree>
    <p:extLst>
      <p:ext uri="{BB962C8B-B14F-4D97-AF65-F5344CB8AC3E}">
        <p14:creationId xmlns:p14="http://schemas.microsoft.com/office/powerpoint/2010/main" xmlns="" val="382901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D46DCCFF-F64E-48C3-85A7-B92C2B2C8E26}" type="datetimeFigureOut">
              <a:rPr lang="lt-LT" smtClean="0"/>
              <a:pPr/>
              <a:t>2016.11.23</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42417BE6-9113-45D5-9FE7-DF24F3675EC6}" type="slidenum">
              <a:rPr lang="lt-LT" smtClean="0"/>
              <a:pPr/>
              <a:t>‹#›</a:t>
            </a:fld>
            <a:endParaRPr lang="lt-LT"/>
          </a:p>
        </p:txBody>
      </p:sp>
    </p:spTree>
    <p:extLst>
      <p:ext uri="{BB962C8B-B14F-4D97-AF65-F5344CB8AC3E}">
        <p14:creationId xmlns:p14="http://schemas.microsoft.com/office/powerpoint/2010/main" xmlns="" val="248759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46DCCFF-F64E-48C3-85A7-B92C2B2C8E26}" type="datetimeFigureOut">
              <a:rPr lang="lt-LT" smtClean="0"/>
              <a:pPr/>
              <a:t>2016.11.23</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42417BE6-9113-45D5-9FE7-DF24F3675EC6}" type="slidenum">
              <a:rPr lang="lt-LT" smtClean="0"/>
              <a:pPr/>
              <a:t>‹#›</a:t>
            </a:fld>
            <a:endParaRPr lang="lt-LT"/>
          </a:p>
        </p:txBody>
      </p:sp>
    </p:spTree>
    <p:extLst>
      <p:ext uri="{BB962C8B-B14F-4D97-AF65-F5344CB8AC3E}">
        <p14:creationId xmlns:p14="http://schemas.microsoft.com/office/powerpoint/2010/main" xmlns="" val="61218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D46DCCFF-F64E-48C3-85A7-B92C2B2C8E26}" type="datetimeFigureOut">
              <a:rPr lang="lt-LT" smtClean="0"/>
              <a:pPr/>
              <a:t>2016.11.23</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42417BE6-9113-45D5-9FE7-DF24F3675EC6}" type="slidenum">
              <a:rPr lang="lt-LT" smtClean="0"/>
              <a:pPr/>
              <a:t>‹#›</a:t>
            </a:fld>
            <a:endParaRPr lang="lt-LT"/>
          </a:p>
        </p:txBody>
      </p:sp>
    </p:spTree>
    <p:extLst>
      <p:ext uri="{BB962C8B-B14F-4D97-AF65-F5344CB8AC3E}">
        <p14:creationId xmlns:p14="http://schemas.microsoft.com/office/powerpoint/2010/main" xmlns="" val="129366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D46DCCFF-F64E-48C3-85A7-B92C2B2C8E26}" type="datetimeFigureOut">
              <a:rPr lang="lt-LT" smtClean="0"/>
              <a:pPr/>
              <a:t>2016.11.23</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42417BE6-9113-45D5-9FE7-DF24F3675EC6}" type="slidenum">
              <a:rPr lang="lt-LT" smtClean="0"/>
              <a:pPr/>
              <a:t>‹#›</a:t>
            </a:fld>
            <a:endParaRPr lang="lt-LT"/>
          </a:p>
        </p:txBody>
      </p:sp>
    </p:spTree>
    <p:extLst>
      <p:ext uri="{BB962C8B-B14F-4D97-AF65-F5344CB8AC3E}">
        <p14:creationId xmlns:p14="http://schemas.microsoft.com/office/powerpoint/2010/main" xmlns="" val="134347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DCCFF-F64E-48C3-85A7-B92C2B2C8E26}" type="datetimeFigureOut">
              <a:rPr lang="lt-LT" smtClean="0"/>
              <a:pPr/>
              <a:t>2016.11.23</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17BE6-9113-45D5-9FE7-DF24F3675EC6}" type="slidenum">
              <a:rPr lang="lt-LT" smtClean="0"/>
              <a:pPr/>
              <a:t>‹#›</a:t>
            </a:fld>
            <a:endParaRPr lang="lt-LT"/>
          </a:p>
        </p:txBody>
      </p:sp>
    </p:spTree>
    <p:extLst>
      <p:ext uri="{BB962C8B-B14F-4D97-AF65-F5344CB8AC3E}">
        <p14:creationId xmlns:p14="http://schemas.microsoft.com/office/powerpoint/2010/main" xmlns="" val="208139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iqesonline.l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56JBu0zeHcI"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s://www.youtube.com/watch?v=hugmjgxMX4w"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www.iklase.lt/internetiniai-irankiai-ir-programeles-mokiniu-pazangai-matuoti/"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5.xml.rels><?xml version="1.0" encoding="UTF-8" standalone="yes"?>
<Relationships xmlns="http://schemas.openxmlformats.org/package/2006/relationships"><Relationship Id="rId2" Type="http://schemas.openxmlformats.org/officeDocument/2006/relationships/hyperlink" Target="https://www.youtube.com/watch?v=am5lKJMibr0"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604010" y="517208"/>
            <a:ext cx="9144000" cy="2387600"/>
          </a:xfrm>
        </p:spPr>
        <p:txBody>
          <a:bodyPr>
            <a:normAutofit fontScale="90000"/>
          </a:bodyPr>
          <a:lstStyle/>
          <a:p>
            <a:r>
              <a:rPr lang="lt-LT" b="1" dirty="0" smtClean="0">
                <a:latin typeface="+mn-lt"/>
              </a:rPr>
              <a:t>Mokinių pasiekimų vertinimas</a:t>
            </a:r>
            <a:br>
              <a:rPr lang="lt-LT" b="1" dirty="0" smtClean="0">
                <a:latin typeface="+mn-lt"/>
              </a:rPr>
            </a:br>
            <a:r>
              <a:rPr lang="lt-LT" b="1" dirty="0" smtClean="0">
                <a:latin typeface="+mn-lt"/>
              </a:rPr>
              <a:t> ir pažangos matavimas</a:t>
            </a:r>
            <a:endParaRPr lang="lt-LT" b="1" dirty="0">
              <a:latin typeface="+mn-lt"/>
            </a:endParaRPr>
          </a:p>
        </p:txBody>
      </p:sp>
      <p:sp>
        <p:nvSpPr>
          <p:cNvPr id="3" name="Antrinis pavadinimas 2"/>
          <p:cNvSpPr>
            <a:spLocks noGrp="1"/>
          </p:cNvSpPr>
          <p:nvPr>
            <p:ph type="subTitle" idx="1"/>
          </p:nvPr>
        </p:nvSpPr>
        <p:spPr>
          <a:xfrm>
            <a:off x="1729740" y="4036378"/>
            <a:ext cx="9144000" cy="2307272"/>
          </a:xfrm>
        </p:spPr>
        <p:txBody>
          <a:bodyPr>
            <a:normAutofit/>
          </a:bodyPr>
          <a:lstStyle/>
          <a:p>
            <a:r>
              <a:rPr lang="lt-LT" dirty="0"/>
              <a:t>2016 m. lapkričio 23 d. </a:t>
            </a:r>
          </a:p>
          <a:p>
            <a:r>
              <a:rPr lang="lt-LT" dirty="0" smtClean="0"/>
              <a:t>Širvintų Lauryno </a:t>
            </a:r>
            <a:r>
              <a:rPr lang="lt-LT" dirty="0"/>
              <a:t>Stuokos – Gucevičiaus </a:t>
            </a:r>
            <a:r>
              <a:rPr lang="lt-LT" dirty="0" smtClean="0"/>
              <a:t>gimnazija</a:t>
            </a:r>
          </a:p>
          <a:p>
            <a:pPr algn="r"/>
            <a:endParaRPr lang="lt-LT" sz="1800" dirty="0" smtClean="0"/>
          </a:p>
          <a:p>
            <a:pPr algn="r"/>
            <a:r>
              <a:rPr lang="lt-LT" sz="1800" dirty="0" smtClean="0"/>
              <a:t>Jurgita </a:t>
            </a:r>
            <a:r>
              <a:rPr lang="lt-LT" sz="1800" dirty="0" err="1" smtClean="0"/>
              <a:t>Račkauskienė</a:t>
            </a:r>
            <a:r>
              <a:rPr lang="lt-LT" sz="1800" dirty="0" smtClean="0"/>
              <a:t>,</a:t>
            </a:r>
          </a:p>
          <a:p>
            <a:pPr algn="r"/>
            <a:r>
              <a:rPr lang="lt-LT" sz="1800" dirty="0" smtClean="0"/>
              <a:t>Renata </a:t>
            </a:r>
            <a:r>
              <a:rPr lang="lt-LT" sz="1800" dirty="0" err="1" smtClean="0"/>
              <a:t>Venckienė</a:t>
            </a:r>
            <a:endParaRPr lang="lt-LT" sz="1800" dirty="0" smtClean="0"/>
          </a:p>
          <a:p>
            <a:endParaRPr lang="lt-LT" dirty="0"/>
          </a:p>
        </p:txBody>
      </p:sp>
    </p:spTree>
    <p:extLst>
      <p:ext uri="{BB962C8B-B14F-4D97-AF65-F5344CB8AC3E}">
        <p14:creationId xmlns:p14="http://schemas.microsoft.com/office/powerpoint/2010/main" xmlns="" val="2774524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535431" y="646113"/>
            <a:ext cx="8101013"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lt-LT" altLang="lt-LT" sz="3200" b="1" dirty="0"/>
              <a:t>Švietimo įstatymas</a:t>
            </a:r>
          </a:p>
          <a:p>
            <a:pPr algn="ctr">
              <a:buClrTx/>
              <a:buSzTx/>
            </a:pPr>
            <a:r>
              <a:rPr lang="lt-LT" altLang="lt-LT" sz="3200" b="1" dirty="0" smtClean="0">
                <a:solidFill>
                  <a:schemeClr val="accent6">
                    <a:lumMod val="50000"/>
                  </a:schemeClr>
                </a:solidFill>
                <a:cs typeface="Times New Roman" panose="02020603050405020304" pitchFamily="18" charset="0"/>
              </a:rPr>
              <a:t>38 </a:t>
            </a:r>
            <a:r>
              <a:rPr lang="lt-LT" altLang="lt-LT" sz="3200" b="1" dirty="0">
                <a:solidFill>
                  <a:schemeClr val="accent6">
                    <a:lumMod val="50000"/>
                  </a:schemeClr>
                </a:solidFill>
                <a:cs typeface="Times New Roman" panose="02020603050405020304" pitchFamily="18" charset="0"/>
              </a:rPr>
              <a:t>straipsnis. Mokymosi pasiekimų vertinimas</a:t>
            </a:r>
          </a:p>
        </p:txBody>
      </p:sp>
      <p:sp>
        <p:nvSpPr>
          <p:cNvPr id="26627" name="Text Box 2"/>
          <p:cNvSpPr txBox="1">
            <a:spLocks noChangeArrowheads="1"/>
          </p:cNvSpPr>
          <p:nvPr/>
        </p:nvSpPr>
        <p:spPr bwMode="auto">
          <a:xfrm>
            <a:off x="765810" y="1404303"/>
            <a:ext cx="10595609" cy="5186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marL="0" indent="0" eaLnBrk="1" hangingPunct="1">
              <a:spcBef>
                <a:spcPts val="575"/>
              </a:spcBef>
              <a:buClr>
                <a:srgbClr val="A28E6A"/>
              </a:buClr>
              <a:buSzPct val="85000"/>
            </a:pPr>
            <a:endParaRPr lang="lt-LT" altLang="lt-LT" sz="3200" dirty="0" smtClean="0">
              <a:solidFill>
                <a:srgbClr val="000000"/>
              </a:solidFill>
              <a:latin typeface="+mn-lt"/>
            </a:endParaRPr>
          </a:p>
          <a:p>
            <a:pPr marL="0" indent="0" algn="just" eaLnBrk="1" hangingPunct="1">
              <a:spcBef>
                <a:spcPts val="575"/>
              </a:spcBef>
              <a:buClr>
                <a:srgbClr val="A28E6A"/>
              </a:buClr>
              <a:buSzPct val="85000"/>
            </a:pPr>
            <a:r>
              <a:rPr lang="lt-LT" altLang="lt-LT" sz="3200" dirty="0" smtClean="0">
                <a:solidFill>
                  <a:srgbClr val="000000"/>
                </a:solidFill>
                <a:latin typeface="+mn-lt"/>
              </a:rPr>
              <a:t>2</a:t>
            </a:r>
            <a:r>
              <a:rPr lang="lt-LT" altLang="lt-LT" sz="3200" dirty="0">
                <a:solidFill>
                  <a:srgbClr val="000000"/>
                </a:solidFill>
                <a:latin typeface="+mn-lt"/>
              </a:rPr>
              <a:t>. </a:t>
            </a:r>
            <a:r>
              <a:rPr lang="lt-LT" altLang="lt-LT" sz="3200" b="1" dirty="0">
                <a:solidFill>
                  <a:srgbClr val="000000"/>
                </a:solidFill>
                <a:latin typeface="+mn-lt"/>
                <a:cs typeface="Times New Roman" panose="02020603050405020304" pitchFamily="18" charset="0"/>
              </a:rPr>
              <a:t>Mokymosi pasiekimus </a:t>
            </a:r>
            <a:r>
              <a:rPr lang="lt-LT" altLang="lt-LT" sz="3200" b="1" dirty="0">
                <a:solidFill>
                  <a:srgbClr val="FF3300"/>
                </a:solidFill>
                <a:latin typeface="+mn-lt"/>
                <a:cs typeface="Times New Roman" panose="02020603050405020304" pitchFamily="18" charset="0"/>
              </a:rPr>
              <a:t>įsivertina mokinys</a:t>
            </a:r>
            <a:r>
              <a:rPr lang="lt-LT" altLang="lt-LT" sz="3200" b="1" dirty="0">
                <a:solidFill>
                  <a:srgbClr val="000000"/>
                </a:solidFill>
                <a:latin typeface="+mn-lt"/>
                <a:cs typeface="Times New Roman" panose="02020603050405020304" pitchFamily="18" charset="0"/>
              </a:rPr>
              <a:t>, </a:t>
            </a:r>
            <a:r>
              <a:rPr lang="lt-LT" altLang="lt-LT" sz="3200" b="1" dirty="0">
                <a:solidFill>
                  <a:srgbClr val="FF3300"/>
                </a:solidFill>
                <a:latin typeface="+mn-lt"/>
                <a:cs typeface="Times New Roman" panose="02020603050405020304" pitchFamily="18" charset="0"/>
              </a:rPr>
              <a:t>vertina mokytojas</a:t>
            </a:r>
            <a:r>
              <a:rPr lang="lt-LT" altLang="lt-LT" sz="3200" b="1" dirty="0">
                <a:solidFill>
                  <a:srgbClr val="000000"/>
                </a:solidFill>
                <a:latin typeface="+mn-lt"/>
                <a:cs typeface="Times New Roman" panose="02020603050405020304" pitchFamily="18" charset="0"/>
              </a:rPr>
              <a:t>, švietimo teikėjas, mokyklos savininko teises ir pareigas įgyvendinanti institucija ...</a:t>
            </a:r>
          </a:p>
          <a:p>
            <a:pPr eaLnBrk="1" hangingPunct="1">
              <a:spcBef>
                <a:spcPts val="575"/>
              </a:spcBef>
              <a:buSzPct val="85000"/>
            </a:pPr>
            <a:endParaRPr lang="lt-LT" altLang="lt-LT" sz="4400" dirty="0">
              <a:solidFill>
                <a:srgbClr val="000000"/>
              </a:solidFill>
              <a:latin typeface="Times New Roman" panose="02020603050405020304" pitchFamily="18" charset="0"/>
              <a:cs typeface="Times New Roman" panose="02020603050405020304" pitchFamily="18" charset="0"/>
            </a:endParaRPr>
          </a:p>
          <a:p>
            <a:pPr eaLnBrk="1" hangingPunct="1">
              <a:spcBef>
                <a:spcPts val="575"/>
              </a:spcBef>
              <a:buSzPct val="85000"/>
            </a:pPr>
            <a:endParaRPr lang="lt-LT" altLang="lt-LT" sz="4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296616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base"/>
            <a:r>
              <a:rPr lang="lt-LT" sz="2200" dirty="0"/>
              <a:t/>
            </a:r>
            <a:br>
              <a:rPr lang="lt-LT"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lt-LT" sz="3600" b="1" cap="all" dirty="0" smtClean="0">
                <a:latin typeface="+mn-lt"/>
              </a:rPr>
              <a:t>PRADINIO</a:t>
            </a:r>
            <a:r>
              <a:rPr lang="lt-LT" sz="3600" b="1" cap="all" dirty="0">
                <a:latin typeface="+mn-lt"/>
              </a:rPr>
              <a:t>, PAGRINDINIO IR VIDURINIO UGDYMO PROGRAMŲ </a:t>
            </a:r>
            <a:r>
              <a:rPr lang="lt-LT" sz="3600" b="1" cap="all" dirty="0" smtClean="0">
                <a:latin typeface="+mn-lt"/>
              </a:rPr>
              <a:t>APRAŠAS</a:t>
            </a:r>
            <a:r>
              <a:rPr lang="lt-LT" sz="3600" dirty="0">
                <a:latin typeface="+mn-lt"/>
              </a:rPr>
              <a:t/>
            </a:r>
            <a:br>
              <a:rPr lang="lt-LT" sz="3600" dirty="0">
                <a:latin typeface="+mn-lt"/>
              </a:rPr>
            </a:br>
            <a:r>
              <a:rPr lang="lt-LT" sz="3600" dirty="0">
                <a:latin typeface="+mn-lt"/>
              </a:rPr>
              <a:t> </a:t>
            </a:r>
            <a:r>
              <a:rPr lang="lt-LT" sz="2000" dirty="0" smtClean="0">
                <a:latin typeface="+mn-lt"/>
              </a:rPr>
              <a:t>Patvirtintas LR ŠMM ministro 2015 </a:t>
            </a:r>
            <a:r>
              <a:rPr lang="lt-LT" sz="2000" dirty="0">
                <a:latin typeface="+mn-lt"/>
              </a:rPr>
              <a:t>m. gruodžio 21 d. </a:t>
            </a:r>
            <a:r>
              <a:rPr lang="lt-LT" sz="2000" dirty="0" smtClean="0">
                <a:latin typeface="+mn-lt"/>
              </a:rPr>
              <a:t>įsakymu Nr</a:t>
            </a:r>
            <a:r>
              <a:rPr lang="lt-LT" sz="2000" dirty="0">
                <a:latin typeface="+mn-lt"/>
              </a:rPr>
              <a:t>. V-1309</a:t>
            </a:r>
            <a:r>
              <a:rPr lang="lt-LT" sz="2000" dirty="0" smtClean="0">
                <a:latin typeface="+mn-lt"/>
              </a:rPr>
              <a:t/>
            </a:r>
            <a:br>
              <a:rPr lang="lt-LT" sz="2000" dirty="0" smtClean="0">
                <a:latin typeface="+mn-lt"/>
              </a:rPr>
            </a:br>
            <a:r>
              <a:rPr lang="lt-LT" dirty="0" smtClean="0"/>
              <a:t/>
            </a:r>
            <a:br>
              <a:rPr lang="lt-LT" dirty="0" smtClean="0"/>
            </a:br>
            <a:r>
              <a:rPr lang="lt-LT" dirty="0" smtClean="0"/>
              <a:t> </a:t>
            </a:r>
            <a:br>
              <a:rPr lang="lt-LT" dirty="0" smtClean="0"/>
            </a:br>
            <a:endParaRPr lang="lt-LT" dirty="0"/>
          </a:p>
        </p:txBody>
      </p:sp>
      <p:sp>
        <p:nvSpPr>
          <p:cNvPr id="3" name="Content Placeholder 2"/>
          <p:cNvSpPr>
            <a:spLocks noGrp="1"/>
          </p:cNvSpPr>
          <p:nvPr>
            <p:ph idx="1"/>
          </p:nvPr>
        </p:nvSpPr>
        <p:spPr>
          <a:xfrm>
            <a:off x="712470" y="2008505"/>
            <a:ext cx="10946130" cy="4351338"/>
          </a:xfrm>
        </p:spPr>
        <p:txBody>
          <a:bodyPr>
            <a:normAutofit fontScale="85000" lnSpcReduction="10000"/>
          </a:bodyPr>
          <a:lstStyle/>
          <a:p>
            <a:pPr marL="0" indent="0">
              <a:buNone/>
            </a:pPr>
            <a:r>
              <a:rPr lang="lt-LT" dirty="0" smtClean="0"/>
              <a:t>71. Ugdymo(si) procese svarbus formuojamasis vertinimas, grįstas mokytojo ir mokinio sąveika ir palaikantis mokymąsi. Mokytojas stebi mokinių mokymąsi, jų bendradarbiavimą, įsitraukimą, pastangas, mokymosi būdus, sunkumus ir padeda suprasti mokiniui, kas jau išmokta, ko dar reikia mokytis, kaip įveikti sunkumus, kokie mokymosi būdai veiksmingi. Mokiniai, konsultuojami mokytojo, pagal kriterijus mokosi vertinti vienas kito ir savo darbą</a:t>
            </a:r>
            <a:r>
              <a:rPr lang="lt-LT" dirty="0" smtClean="0">
                <a:solidFill>
                  <a:srgbClr val="FF0000"/>
                </a:solidFill>
              </a:rPr>
              <a:t>, įsivertinti pasiekimus ir pažangą</a:t>
            </a:r>
            <a:r>
              <a:rPr lang="lt-LT" dirty="0" smtClean="0"/>
              <a:t>.</a:t>
            </a:r>
          </a:p>
          <a:p>
            <a:pPr marL="0" indent="0">
              <a:buNone/>
            </a:pPr>
            <a:endParaRPr lang="lt-LT" dirty="0" smtClean="0"/>
          </a:p>
          <a:p>
            <a:pPr marL="0" indent="0">
              <a:buNone/>
            </a:pPr>
            <a:r>
              <a:rPr lang="lt-LT" dirty="0" smtClean="0"/>
              <a:t>72. Ugdymo procese formuojamasis vertinimas derinamas su diagnostiniu ir kaupiamuoju vertinimu.Vertinimo (pripažinimo) ir įsivertinimo metodai bei procedūros, vertinami ir įsivertinami ugdymosi rezultatai, vertinimo informacijos panaudojimas atitinka ugdymo programose keliamus ugdymosi tikslus ir numatytus rezultatus. Pripažįstamos mokinio savarankiškai (savaiminio mokymosi būdu), dalyvaujant neformaliojo švietimo programose ir kitoje veikloje įgytos kompetencijos.</a:t>
            </a:r>
          </a:p>
          <a:p>
            <a:endParaRPr lang="lt-LT" dirty="0"/>
          </a:p>
        </p:txBody>
      </p:sp>
    </p:spTree>
    <p:extLst>
      <p:ext uri="{BB962C8B-B14F-4D97-AF65-F5344CB8AC3E}">
        <p14:creationId xmlns:p14="http://schemas.microsoft.com/office/powerpoint/2010/main" xmlns="" val="207520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37716" y="2360930"/>
            <a:ext cx="7777163" cy="1296988"/>
          </a:xfrm>
        </p:spPr>
        <p:txBody>
          <a:bodyPr rtlCol="0">
            <a:noAutofit/>
          </a:bodyPr>
          <a:lstStyle/>
          <a:p>
            <a:pPr>
              <a:defRPr/>
            </a:pPr>
            <a:r>
              <a:rPr lang="lt-LT" sz="3200" b="1" dirty="0">
                <a:latin typeface="+mn-lt"/>
                <a:cs typeface="Times New Roman" pitchFamily="18" charset="0"/>
              </a:rPr>
              <a:t>2015–2016 IR 2016–2017 MOKSLO METŲ PAGRINDINIO IR VIDURINIO UGDYMO PROGRAMŲ BENDRIEJI UGDYMO PLANAI</a:t>
            </a:r>
            <a:r>
              <a:rPr lang="en-US" sz="3200" dirty="0">
                <a:latin typeface="+mn-lt"/>
                <a:cs typeface="Times New Roman" pitchFamily="18" charset="0"/>
              </a:rPr>
              <a:t/>
            </a:r>
            <a:br>
              <a:rPr lang="en-US" sz="3200" dirty="0">
                <a:latin typeface="+mn-lt"/>
                <a:cs typeface="Times New Roman" pitchFamily="18" charset="0"/>
              </a:rPr>
            </a:br>
            <a:endParaRPr lang="en-US" sz="3200" dirty="0">
              <a:latin typeface="+mn-lt"/>
            </a:endParaRPr>
          </a:p>
        </p:txBody>
      </p:sp>
      <p:sp>
        <p:nvSpPr>
          <p:cNvPr id="29699" name="Content Placeholder 2"/>
          <p:cNvSpPr>
            <a:spLocks noGrp="1"/>
          </p:cNvSpPr>
          <p:nvPr>
            <p:ph idx="1"/>
          </p:nvPr>
        </p:nvSpPr>
        <p:spPr/>
        <p:txBody>
          <a:bodyPr/>
          <a:lstStyle/>
          <a:p>
            <a:pPr eaLnBrk="1" hangingPunct="1">
              <a:spcBef>
                <a:spcPct val="0"/>
              </a:spcBef>
              <a:buFont typeface="Arial" panose="020B0604020202020204" pitchFamily="34" charset="0"/>
              <a:buNone/>
            </a:pPr>
            <a:r>
              <a:rPr lang="lt-LT" altLang="lt-LT" dirty="0" smtClean="0">
                <a:latin typeface="Times New Roman" panose="02020603050405020304" pitchFamily="18" charset="0"/>
                <a:cs typeface="Times New Roman" panose="02020603050405020304" pitchFamily="18" charset="0"/>
              </a:rPr>
              <a:t> </a:t>
            </a:r>
          </a:p>
          <a:p>
            <a:pPr eaLnBrk="1" hangingPunct="1">
              <a:spcBef>
                <a:spcPct val="0"/>
              </a:spcBef>
              <a:buFont typeface="Arial" panose="020B0604020202020204" pitchFamily="34" charset="0"/>
              <a:buNone/>
            </a:pPr>
            <a:endParaRPr lang="en-US" altLang="lt-LT" dirty="0" smtClean="0">
              <a:latin typeface="Times New Roman" panose="02020603050405020304" pitchFamily="18" charset="0"/>
              <a:cs typeface="Times New Roman" panose="02020603050405020304" pitchFamily="18" charset="0"/>
            </a:endParaRPr>
          </a:p>
          <a:p>
            <a:pPr algn="ctr" eaLnBrk="1" hangingPunct="1">
              <a:spcBef>
                <a:spcPct val="0"/>
              </a:spcBef>
              <a:buFont typeface="Arial" panose="020B0604020202020204" pitchFamily="34" charset="0"/>
              <a:buNone/>
            </a:pPr>
            <a:r>
              <a:rPr lang="lt-LT" altLang="lt-LT" dirty="0" smtClean="0">
                <a:cs typeface="Times New Roman" panose="02020603050405020304" pitchFamily="18" charset="0"/>
              </a:rPr>
              <a:t> </a:t>
            </a:r>
            <a:endParaRPr lang="en-US" altLang="lt-LT" dirty="0" smtClean="0"/>
          </a:p>
        </p:txBody>
      </p:sp>
    </p:spTree>
    <p:extLst>
      <p:ext uri="{BB962C8B-B14F-4D97-AF65-F5344CB8AC3E}">
        <p14:creationId xmlns:p14="http://schemas.microsoft.com/office/powerpoint/2010/main" xmlns="" val="3628953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p:txBody>
          <a:bodyPr rtlCol="0">
            <a:normAutofit fontScale="97500"/>
          </a:bodyPr>
          <a:lstStyle/>
          <a:p>
            <a:pPr marL="0" indent="0" algn="ctr">
              <a:buNone/>
              <a:defRPr/>
            </a:pPr>
            <a:r>
              <a:rPr lang="lt-LT" sz="3200" b="1" dirty="0">
                <a:latin typeface="+mn-lt"/>
                <a:cs typeface="Times New Roman" pitchFamily="18" charset="0"/>
              </a:rPr>
              <a:t>ŠEŠTASIS </a:t>
            </a:r>
            <a:r>
              <a:rPr lang="lt-LT" sz="3200" b="1" dirty="0" smtClean="0">
                <a:latin typeface="+mn-lt"/>
                <a:cs typeface="Times New Roman" pitchFamily="18" charset="0"/>
              </a:rPr>
              <a:t>SKIRSNIS</a:t>
            </a:r>
            <a:br>
              <a:rPr lang="lt-LT" sz="3200" b="1" dirty="0" smtClean="0">
                <a:latin typeface="+mn-lt"/>
                <a:cs typeface="Times New Roman" pitchFamily="18" charset="0"/>
              </a:rPr>
            </a:br>
            <a:r>
              <a:rPr lang="en-US" sz="3200" dirty="0">
                <a:latin typeface="+mn-lt"/>
                <a:cs typeface="Times New Roman" pitchFamily="18" charset="0"/>
              </a:rPr>
              <a:t/>
            </a:r>
            <a:br>
              <a:rPr lang="en-US" sz="3200" dirty="0">
                <a:latin typeface="+mn-lt"/>
                <a:cs typeface="Times New Roman" pitchFamily="18" charset="0"/>
              </a:rPr>
            </a:br>
            <a:r>
              <a:rPr lang="lt-LT" sz="3200" b="1" dirty="0">
                <a:solidFill>
                  <a:schemeClr val="accent6">
                    <a:lumMod val="50000"/>
                  </a:schemeClr>
                </a:solidFill>
                <a:latin typeface="+mn-lt"/>
                <a:cs typeface="Times New Roman" pitchFamily="18" charset="0"/>
              </a:rPr>
              <a:t>MOKYMOSI PASIEKIMŲ GERINIMAS IR MOKYMOSI PAGALBOS TEIKIMAS</a:t>
            </a:r>
            <a:endParaRPr lang="en-US" sz="3200" dirty="0">
              <a:solidFill>
                <a:schemeClr val="accent6">
                  <a:lumMod val="50000"/>
                </a:schemeClr>
              </a:solidFill>
              <a:latin typeface="+mn-lt"/>
            </a:endParaRPr>
          </a:p>
        </p:txBody>
      </p:sp>
    </p:spTree>
    <p:extLst>
      <p:ext uri="{BB962C8B-B14F-4D97-AF65-F5344CB8AC3E}">
        <p14:creationId xmlns:p14="http://schemas.microsoft.com/office/powerpoint/2010/main" xmlns="" val="2105628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582930" y="582930"/>
            <a:ext cx="10812780" cy="5870258"/>
          </a:xfrm>
        </p:spPr>
        <p:txBody>
          <a:bodyPr rtlCol="0">
            <a:normAutofit/>
          </a:bodyPr>
          <a:lstStyle/>
          <a:p>
            <a:pPr>
              <a:buNone/>
              <a:defRPr/>
            </a:pPr>
            <a:endParaRPr lang="lt-LT" dirty="0" smtClean="0">
              <a:cs typeface="Times New Roman" pitchFamily="18" charset="0"/>
            </a:endParaRPr>
          </a:p>
          <a:p>
            <a:pPr algn="just">
              <a:buNone/>
              <a:defRPr/>
            </a:pPr>
            <a:r>
              <a:rPr lang="lt-LT" dirty="0" smtClean="0">
                <a:cs typeface="Times New Roman" pitchFamily="18" charset="0"/>
              </a:rPr>
              <a:t>40. Mokykla privalo sudaryti sąlygas kiekvienam mokiniui mokytis pagal jo gebėjimus ir pasiekti kuo aukštesnius rezultatus.</a:t>
            </a:r>
            <a:endParaRPr lang="lt-LT" dirty="0">
              <a:cs typeface="Times New Roman" pitchFamily="18" charset="0"/>
            </a:endParaRPr>
          </a:p>
          <a:p>
            <a:pPr algn="just">
              <a:buNone/>
              <a:defRPr/>
            </a:pPr>
            <a:r>
              <a:rPr lang="lt-LT" dirty="0" smtClean="0">
                <a:cs typeface="Times New Roman" pitchFamily="18" charset="0"/>
              </a:rPr>
              <a:t>41</a:t>
            </a:r>
            <a:r>
              <a:rPr lang="lt-LT" dirty="0">
                <a:cs typeface="Times New Roman" pitchFamily="18" charset="0"/>
              </a:rPr>
              <a:t>. Mokykla, įgyvendinanti pagrindinio ugdymo programą, </a:t>
            </a:r>
            <a:r>
              <a:rPr lang="lt-LT" b="1" dirty="0">
                <a:cs typeface="Times New Roman" pitchFamily="18" charset="0"/>
              </a:rPr>
              <a:t>paskiria asmenį</a:t>
            </a:r>
            <a:r>
              <a:rPr lang="lt-LT" dirty="0">
                <a:cs typeface="Times New Roman" pitchFamily="18" charset="0"/>
              </a:rPr>
              <a:t>, atsakingą už mokymosi pasiekimų gerinimą ir mokymosi pagalbos organizavimą</a:t>
            </a:r>
            <a:r>
              <a:rPr lang="lt-LT" dirty="0" smtClean="0">
                <a:cs typeface="Times New Roman" pitchFamily="18" charset="0"/>
              </a:rPr>
              <a:t>.</a:t>
            </a:r>
          </a:p>
          <a:p>
            <a:pPr algn="just">
              <a:buNone/>
              <a:defRPr/>
            </a:pPr>
            <a:r>
              <a:rPr lang="lt-LT" dirty="0" smtClean="0">
                <a:cs typeface="Times New Roman" pitchFamily="18" charset="0"/>
              </a:rPr>
              <a:t>42</a:t>
            </a:r>
            <a:r>
              <a:rPr lang="lt-LT" dirty="0">
                <a:cs typeface="Times New Roman" pitchFamily="18" charset="0"/>
              </a:rPr>
              <a:t>. Mokymosi pagalbos organizavimas aprėpia ne tik </a:t>
            </a:r>
            <a:r>
              <a:rPr lang="lt-LT" b="1" dirty="0">
                <a:cs typeface="Times New Roman" pitchFamily="18" charset="0"/>
              </a:rPr>
              <a:t>priimamus sprendimus ir įgyvendinamas priemones, bet ir tų priemonių poveikio analizę</a:t>
            </a:r>
            <a:r>
              <a:rPr lang="lt-LT" dirty="0">
                <a:cs typeface="Times New Roman" pitchFamily="18" charset="0"/>
              </a:rPr>
              <a:t>. Bendrųjų ugdymo planų 43–51 punktuose numatytas priemones rekomenduojama taikyti mokykloje, įgyvendinančioje pagrindinio ugdymo programą.</a:t>
            </a:r>
            <a:endParaRPr lang="en-US" dirty="0">
              <a:cs typeface="Times New Roman" pitchFamily="18" charset="0"/>
            </a:endParaRPr>
          </a:p>
        </p:txBody>
      </p:sp>
    </p:spTree>
    <p:extLst>
      <p:ext uri="{BB962C8B-B14F-4D97-AF65-F5344CB8AC3E}">
        <p14:creationId xmlns:p14="http://schemas.microsoft.com/office/powerpoint/2010/main" xmlns="" val="3787906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502920" y="457200"/>
            <a:ext cx="10789919" cy="6211889"/>
          </a:xfrm>
        </p:spPr>
        <p:txBody>
          <a:bodyPr/>
          <a:lstStyle/>
          <a:p>
            <a:pPr marL="0" indent="0" algn="just" eaLnBrk="1" hangingPunct="1">
              <a:buNone/>
            </a:pPr>
            <a:r>
              <a:rPr lang="lt-LT" altLang="lt-LT" dirty="0">
                <a:cs typeface="Times New Roman" panose="02020603050405020304" pitchFamily="18" charset="0"/>
              </a:rPr>
              <a:t>44. Mokymosi pagalbą mokiniui būtina suteikti, kai jo pasiekimų lygis (vieno ar kelių dalykų) žemesnis, nei numatyta Pagrindinio ugdymo bendrosiose programose, ir </a:t>
            </a:r>
            <a:r>
              <a:rPr lang="lt-LT" altLang="lt-LT" b="1" dirty="0">
                <a:cs typeface="Times New Roman" panose="02020603050405020304" pitchFamily="18" charset="0"/>
              </a:rPr>
              <a:t>mokinys nedaro pažangos; kai kontrolinis darbas įvertinamas nepatenkinamai; kai mokinys dėl ligos ar kitų priežasčių praleido  dalį pamokų ir pan. </a:t>
            </a:r>
            <a:endParaRPr lang="lt-LT" altLang="lt-LT" b="1" dirty="0" smtClean="0">
              <a:cs typeface="Times New Roman" panose="02020603050405020304" pitchFamily="18" charset="0"/>
            </a:endParaRPr>
          </a:p>
          <a:p>
            <a:pPr algn="just" eaLnBrk="1" hangingPunct="1"/>
            <a:endParaRPr lang="en-US" altLang="lt-LT" dirty="0">
              <a:cs typeface="Times New Roman" panose="02020603050405020304" pitchFamily="18" charset="0"/>
            </a:endParaRPr>
          </a:p>
          <a:p>
            <a:pPr marL="0" indent="0" algn="just" eaLnBrk="1" hangingPunct="1">
              <a:buNone/>
            </a:pPr>
            <a:r>
              <a:rPr lang="lt-LT" altLang="lt-LT" dirty="0">
                <a:cs typeface="Times New Roman" panose="02020603050405020304" pitchFamily="18" charset="0"/>
              </a:rPr>
              <a:t>46. Mokykla, keldama uždavinį pagerinti mokinių pasiekimus konkrečiose srityse, turi atsižvelgti į mokinių poreikius, tėvų lūkesčius, mokyklos kontekstą, pasirinkti veiksmingas priemones šiems uždaviniams įgyvendinti</a:t>
            </a:r>
            <a:r>
              <a:rPr lang="lt-LT" altLang="lt-LT" dirty="0" smtClean="0"/>
              <a:t>. </a:t>
            </a:r>
            <a:endParaRPr lang="en-US" altLang="lt-LT" dirty="0" smtClean="0"/>
          </a:p>
          <a:p>
            <a:pPr eaLnBrk="1" hangingPunct="1"/>
            <a:endParaRPr lang="en-US" altLang="lt-LT" dirty="0" smtClean="0"/>
          </a:p>
        </p:txBody>
      </p:sp>
    </p:spTree>
    <p:extLst>
      <p:ext uri="{BB962C8B-B14F-4D97-AF65-F5344CB8AC3E}">
        <p14:creationId xmlns:p14="http://schemas.microsoft.com/office/powerpoint/2010/main" xmlns="" val="952565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lt-LT" altLang="lt-LT" sz="2800" dirty="0">
                <a:latin typeface="+mn-lt"/>
                <a:cs typeface="Times New Roman" panose="02020603050405020304" pitchFamily="18" charset="0"/>
              </a:rPr>
              <a:t>47. Mokymosi pagalbą rekomenduojama teikti:</a:t>
            </a:r>
            <a:r>
              <a:rPr lang="en-US" altLang="lt-LT" sz="2800" dirty="0">
                <a:latin typeface="+mn-lt"/>
                <a:cs typeface="Times New Roman" panose="02020603050405020304" pitchFamily="18" charset="0"/>
              </a:rPr>
              <a:t/>
            </a:r>
            <a:br>
              <a:rPr lang="en-US" altLang="lt-LT" sz="2800" dirty="0">
                <a:latin typeface="+mn-lt"/>
                <a:cs typeface="Times New Roman" panose="02020603050405020304" pitchFamily="18" charset="0"/>
              </a:rPr>
            </a:br>
            <a:endParaRPr lang="en-US" altLang="lt-LT" sz="2800" dirty="0">
              <a:latin typeface="+mn-lt"/>
            </a:endParaRPr>
          </a:p>
        </p:txBody>
      </p:sp>
      <p:sp>
        <p:nvSpPr>
          <p:cNvPr id="35843" name="Content Placeholder 2"/>
          <p:cNvSpPr>
            <a:spLocks noGrp="1"/>
          </p:cNvSpPr>
          <p:nvPr>
            <p:ph idx="1"/>
          </p:nvPr>
        </p:nvSpPr>
        <p:spPr>
          <a:xfrm>
            <a:off x="838200" y="1165860"/>
            <a:ext cx="9402128" cy="5440680"/>
          </a:xfrm>
        </p:spPr>
        <p:txBody>
          <a:bodyPr/>
          <a:lstStyle/>
          <a:p>
            <a:pPr marL="0" indent="0" algn="just" eaLnBrk="1" hangingPunct="1">
              <a:buNone/>
            </a:pPr>
            <a:r>
              <a:rPr lang="lt-LT" altLang="lt-LT" dirty="0">
                <a:cs typeface="Times New Roman" panose="02020603050405020304" pitchFamily="18" charset="0"/>
              </a:rPr>
              <a:t>47.1. pirmiausia pamokoje kaip </a:t>
            </a:r>
            <a:r>
              <a:rPr lang="lt-LT" altLang="lt-LT" b="1" dirty="0">
                <a:cs typeface="Times New Roman" panose="02020603050405020304" pitchFamily="18" charset="0"/>
              </a:rPr>
              <a:t>grįžtamąjį ryšį</a:t>
            </a:r>
            <a:r>
              <a:rPr lang="lt-LT" altLang="lt-LT" dirty="0">
                <a:cs typeface="Times New Roman" panose="02020603050405020304" pitchFamily="18" charset="0"/>
              </a:rPr>
              <a:t>, pagal jį nedelsiant turi būti koreguojamas mokinio mokymasis, pritaikant tinkamas mokymo(</a:t>
            </a:r>
            <a:r>
              <a:rPr lang="lt-LT" altLang="lt-LT" dirty="0" err="1">
                <a:cs typeface="Times New Roman" panose="02020603050405020304" pitchFamily="18" charset="0"/>
              </a:rPr>
              <a:t>si</a:t>
            </a:r>
            <a:r>
              <a:rPr lang="lt-LT" altLang="lt-LT" dirty="0">
                <a:cs typeface="Times New Roman" panose="02020603050405020304" pitchFamily="18" charset="0"/>
              </a:rPr>
              <a:t>) užduotis, metodikas ir kt.; </a:t>
            </a:r>
            <a:endParaRPr lang="lt-LT" altLang="lt-LT" dirty="0" smtClean="0">
              <a:cs typeface="Times New Roman" panose="02020603050405020304" pitchFamily="18" charset="0"/>
            </a:endParaRPr>
          </a:p>
          <a:p>
            <a:pPr marL="0" indent="0" algn="just" eaLnBrk="1" hangingPunct="1">
              <a:buNone/>
            </a:pPr>
            <a:endParaRPr lang="en-US" altLang="lt-LT" dirty="0">
              <a:cs typeface="Times New Roman" panose="02020603050405020304" pitchFamily="18" charset="0"/>
            </a:endParaRPr>
          </a:p>
          <a:p>
            <a:pPr marL="0" indent="0" algn="just" eaLnBrk="1" hangingPunct="1">
              <a:buNone/>
            </a:pPr>
            <a:r>
              <a:rPr lang="lt-LT" altLang="lt-LT" dirty="0">
                <a:cs typeface="Times New Roman" panose="02020603050405020304" pitchFamily="18" charset="0"/>
              </a:rPr>
              <a:t>47.2. skiriant trumpalaikes ar ilgalaikes </a:t>
            </a:r>
            <a:r>
              <a:rPr lang="lt-LT" altLang="lt-LT" b="1" dirty="0">
                <a:cs typeface="Times New Roman" panose="02020603050405020304" pitchFamily="18" charset="0"/>
              </a:rPr>
              <a:t>konsultacijas</a:t>
            </a:r>
            <a:r>
              <a:rPr lang="lt-LT" altLang="lt-LT" dirty="0">
                <a:cs typeface="Times New Roman" panose="02020603050405020304" pitchFamily="18" charset="0"/>
              </a:rPr>
              <a:t>, kurių trukmę rekomenduoja mokantis mokytojas ar nustato mokykla pagal mokymosi pagalbos poreikį; </a:t>
            </a:r>
            <a:endParaRPr lang="lt-LT" altLang="lt-LT" dirty="0" smtClean="0">
              <a:cs typeface="Times New Roman" panose="02020603050405020304" pitchFamily="18" charset="0"/>
            </a:endParaRPr>
          </a:p>
          <a:p>
            <a:pPr marL="0" indent="0" algn="just" eaLnBrk="1" hangingPunct="1">
              <a:buNone/>
            </a:pPr>
            <a:endParaRPr lang="en-US" altLang="lt-LT" dirty="0">
              <a:cs typeface="Times New Roman" panose="02020603050405020304" pitchFamily="18" charset="0"/>
            </a:endParaRPr>
          </a:p>
          <a:p>
            <a:pPr marL="0" indent="0" algn="just" eaLnBrk="1" hangingPunct="1">
              <a:buNone/>
            </a:pPr>
            <a:r>
              <a:rPr lang="lt-LT" altLang="lt-LT" dirty="0">
                <a:cs typeface="Times New Roman" panose="02020603050405020304" pitchFamily="18" charset="0"/>
              </a:rPr>
              <a:t>47.3. organizuojant pačių </a:t>
            </a:r>
            <a:r>
              <a:rPr lang="lt-LT" altLang="lt-LT" b="1" dirty="0">
                <a:cs typeface="Times New Roman" panose="02020603050405020304" pitchFamily="18" charset="0"/>
              </a:rPr>
              <a:t>mokinių pagalbą kitiems mokiniams</a:t>
            </a:r>
            <a:r>
              <a:rPr lang="lt-LT" altLang="lt-LT" dirty="0">
                <a:cs typeface="Times New Roman" panose="02020603050405020304" pitchFamily="18" charset="0"/>
              </a:rPr>
              <a:t>; </a:t>
            </a:r>
            <a:endParaRPr lang="lt-LT" altLang="lt-LT" dirty="0" smtClean="0">
              <a:cs typeface="Times New Roman" panose="02020603050405020304" pitchFamily="18" charset="0"/>
            </a:endParaRPr>
          </a:p>
          <a:p>
            <a:pPr marL="0" indent="0" algn="just" eaLnBrk="1" hangingPunct="1">
              <a:buNone/>
            </a:pPr>
            <a:endParaRPr lang="en-US" altLang="lt-LT" dirty="0">
              <a:cs typeface="Times New Roman" panose="02020603050405020304" pitchFamily="18" charset="0"/>
            </a:endParaRPr>
          </a:p>
          <a:p>
            <a:pPr marL="0" indent="0" algn="just" eaLnBrk="1" hangingPunct="1">
              <a:buNone/>
            </a:pPr>
            <a:r>
              <a:rPr lang="lt-LT" altLang="lt-LT" dirty="0">
                <a:cs typeface="Times New Roman" panose="02020603050405020304" pitchFamily="18" charset="0"/>
              </a:rPr>
              <a:t>47.4. kitu mokyklos pasirinktu būdu.</a:t>
            </a:r>
            <a:endParaRPr lang="en-US" altLang="lt-LT" dirty="0">
              <a:cs typeface="Times New Roman" panose="02020603050405020304" pitchFamily="18" charset="0"/>
            </a:endParaRPr>
          </a:p>
          <a:p>
            <a:pPr algn="just" eaLnBrk="1" hangingPunct="1"/>
            <a:endParaRPr lang="en-US" altLang="lt-LT" dirty="0"/>
          </a:p>
        </p:txBody>
      </p:sp>
    </p:spTree>
    <p:extLst>
      <p:ext uri="{BB962C8B-B14F-4D97-AF65-F5344CB8AC3E}">
        <p14:creationId xmlns:p14="http://schemas.microsoft.com/office/powerpoint/2010/main" xmlns="" val="2141516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pPr algn="ctr">
              <a:spcBef>
                <a:spcPct val="0"/>
              </a:spcBef>
              <a:buNone/>
            </a:pPr>
            <a:r>
              <a:rPr lang="lt-LT" altLang="lt-LT" sz="3200" b="1" dirty="0">
                <a:cs typeface="Times New Roman" panose="02020603050405020304" pitchFamily="18" charset="0"/>
              </a:rPr>
              <a:t>DEŠIMTASIS SKIRSNIS </a:t>
            </a:r>
          </a:p>
          <a:p>
            <a:pPr algn="ctr">
              <a:spcBef>
                <a:spcPct val="0"/>
              </a:spcBef>
              <a:buNone/>
            </a:pPr>
            <a:endParaRPr lang="en-US" altLang="lt-LT" sz="3200" dirty="0">
              <a:cs typeface="Times New Roman" panose="02020603050405020304" pitchFamily="18" charset="0"/>
            </a:endParaRPr>
          </a:p>
          <a:p>
            <a:pPr algn="ctr">
              <a:spcBef>
                <a:spcPct val="0"/>
              </a:spcBef>
              <a:buNone/>
            </a:pPr>
            <a:r>
              <a:rPr lang="lt-LT" altLang="lt-LT" sz="3200" b="1" dirty="0">
                <a:solidFill>
                  <a:schemeClr val="accent6">
                    <a:lumMod val="50000"/>
                  </a:schemeClr>
                </a:solidFill>
                <a:cs typeface="Times New Roman" panose="02020603050405020304" pitchFamily="18" charset="0"/>
              </a:rPr>
              <a:t>MOKINIŲ PAŽANGOS IR PASIEKIMŲ VERTINIMAS</a:t>
            </a:r>
            <a:endParaRPr lang="en-US" altLang="lt-LT" sz="3200" dirty="0">
              <a:solidFill>
                <a:schemeClr val="accent6">
                  <a:lumMod val="50000"/>
                </a:schemeClr>
              </a:solidFill>
              <a:cs typeface="Times New Roman" panose="02020603050405020304" pitchFamily="18" charset="0"/>
            </a:endParaRPr>
          </a:p>
          <a:p>
            <a:endParaRPr lang="en-US" altLang="lt-LT" dirty="0"/>
          </a:p>
          <a:p>
            <a:endParaRPr lang="lt-LT" dirty="0"/>
          </a:p>
        </p:txBody>
      </p:sp>
    </p:spTree>
    <p:extLst>
      <p:ext uri="{BB962C8B-B14F-4D97-AF65-F5344CB8AC3E}">
        <p14:creationId xmlns:p14="http://schemas.microsoft.com/office/powerpoint/2010/main" xmlns="" val="4142235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525780" y="445770"/>
            <a:ext cx="10652760" cy="5909310"/>
          </a:xfrm>
        </p:spPr>
        <p:txBody>
          <a:bodyPr>
            <a:normAutofit/>
          </a:bodyPr>
          <a:lstStyle/>
          <a:p>
            <a:pPr marL="0" indent="0" algn="just">
              <a:buNone/>
            </a:pPr>
            <a:r>
              <a:rPr lang="lt-LT" b="1" dirty="0">
                <a:cs typeface="Times New Roman" pitchFamily="18" charset="0"/>
              </a:rPr>
              <a:t>70</a:t>
            </a:r>
            <a:r>
              <a:rPr lang="lt-LT" b="1" dirty="0"/>
              <a:t>. </a:t>
            </a:r>
            <a:r>
              <a:rPr lang="lt-LT" b="1" dirty="0">
                <a:cs typeface="Times New Roman" pitchFamily="18" charset="0"/>
              </a:rPr>
              <a:t>Pagrindinio ugdymo programoje daugiau dėmesio negu iki šiol turi būti skiriama mokytis padedančiam formuojamajam vertinimui</a:t>
            </a:r>
            <a:r>
              <a:rPr lang="lt-LT" dirty="0">
                <a:cs typeface="Times New Roman" pitchFamily="18" charset="0"/>
              </a:rPr>
              <a:t>, </a:t>
            </a:r>
            <a:r>
              <a:rPr lang="lt-LT" altLang="lt-LT" dirty="0" smtClean="0">
                <a:cs typeface="Times New Roman" panose="02020603050405020304" pitchFamily="18" charset="0"/>
              </a:rPr>
              <a:t>t</a:t>
            </a:r>
            <a:r>
              <a:rPr lang="lt-LT" altLang="lt-LT" dirty="0">
                <a:cs typeface="Times New Roman" panose="02020603050405020304" pitchFamily="18" charset="0"/>
              </a:rPr>
              <a:t>. y. mokinio </a:t>
            </a:r>
            <a:r>
              <a:rPr lang="lt-LT" altLang="lt-LT" b="1" dirty="0">
                <a:cs typeface="Times New Roman" panose="02020603050405020304" pitchFamily="18" charset="0"/>
              </a:rPr>
              <a:t>mokymosi stebėjimui, laiku teikiamam atsakui </a:t>
            </a:r>
            <a:r>
              <a:rPr lang="lt-LT" altLang="lt-LT" dirty="0">
                <a:cs typeface="Times New Roman" panose="02020603050405020304" pitchFamily="18" charset="0"/>
              </a:rPr>
              <a:t>(grįžtamajam ryšiui) ir </a:t>
            </a:r>
            <a:r>
              <a:rPr lang="lt-LT" altLang="lt-LT" b="1" dirty="0">
                <a:cs typeface="Times New Roman" panose="02020603050405020304" pitchFamily="18" charset="0"/>
              </a:rPr>
              <a:t>ugdymo turinio pritaikymui</a:t>
            </a:r>
            <a:r>
              <a:rPr lang="lt-LT" altLang="lt-LT" dirty="0">
                <a:cs typeface="Times New Roman" panose="02020603050405020304" pitchFamily="18" charset="0"/>
              </a:rPr>
              <a:t>. </a:t>
            </a:r>
            <a:r>
              <a:rPr lang="lt-LT" altLang="lt-LT" b="1" dirty="0">
                <a:cs typeface="Times New Roman" panose="02020603050405020304" pitchFamily="18" charset="0"/>
              </a:rPr>
              <a:t>Diagnostinis vertinimas </a:t>
            </a:r>
            <a:r>
              <a:rPr lang="lt-LT" altLang="lt-LT" dirty="0">
                <a:cs typeface="Times New Roman" panose="02020603050405020304" pitchFamily="18" charset="0"/>
              </a:rPr>
              <a:t>turi padėti nustatyti mokinio pasiekimus ir pažangą tam tikro mokymosi </a:t>
            </a:r>
            <a:r>
              <a:rPr lang="lt-LT" altLang="lt-LT" b="1" dirty="0">
                <a:cs typeface="Times New Roman" panose="02020603050405020304" pitchFamily="18" charset="0"/>
              </a:rPr>
              <a:t>etapo pradžioje ir pabaigoje</a:t>
            </a:r>
            <a:r>
              <a:rPr lang="lt-LT" altLang="lt-LT" dirty="0">
                <a:cs typeface="Times New Roman" panose="02020603050405020304" pitchFamily="18" charset="0"/>
              </a:rPr>
              <a:t>, kad būtų galima numatyti tolesnio mokymosi žingsnius, suteikti mokymosi pagalbą sunkumams įveikti. </a:t>
            </a:r>
            <a:r>
              <a:rPr lang="lt-LT" altLang="lt-LT" b="1" dirty="0" smtClean="0">
                <a:cs typeface="Times New Roman" panose="02020603050405020304" pitchFamily="18" charset="0"/>
              </a:rPr>
              <a:t>Vidurinio </a:t>
            </a:r>
            <a:r>
              <a:rPr lang="lt-LT" altLang="lt-LT" b="1" dirty="0">
                <a:cs typeface="Times New Roman" panose="02020603050405020304" pitchFamily="18" charset="0"/>
              </a:rPr>
              <a:t>ugdymo programoje </a:t>
            </a:r>
            <a:r>
              <a:rPr lang="lt-LT" altLang="lt-LT" dirty="0">
                <a:cs typeface="Times New Roman" panose="02020603050405020304" pitchFamily="18" charset="0"/>
              </a:rPr>
              <a:t>taikomas formuojamasis ir diagnostinis vertinimas.</a:t>
            </a:r>
            <a:endParaRPr lang="en-US" altLang="lt-LT" dirty="0">
              <a:cs typeface="Times New Roman" panose="02020603050405020304" pitchFamily="18" charset="0"/>
            </a:endParaRPr>
          </a:p>
          <a:p>
            <a:pPr algn="just" eaLnBrk="1" hangingPunct="1"/>
            <a:endParaRPr lang="en-US" alt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01876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rtlCol="0">
            <a:normAutofit/>
          </a:bodyPr>
          <a:lstStyle/>
          <a:p>
            <a:pPr>
              <a:defRPr/>
            </a:pPr>
            <a:r>
              <a:rPr lang="lt-LT" sz="2800" b="1" dirty="0">
                <a:latin typeface="+mn-lt"/>
                <a:cs typeface="Times New Roman" pitchFamily="18" charset="0"/>
              </a:rPr>
              <a:t>72. Mokykla, siekdama padėti kiekvienam mokiniui pagal galias pasiekti aukštesnius ugdymo(si) rezultatus:</a:t>
            </a:r>
            <a:r>
              <a:rPr lang="en-US" sz="2800" b="1" dirty="0">
                <a:latin typeface="+mn-lt"/>
                <a:cs typeface="Times New Roman" pitchFamily="18" charset="0"/>
              </a:rPr>
              <a:t/>
            </a:r>
            <a:br>
              <a:rPr lang="en-US" sz="2800" b="1" dirty="0">
                <a:latin typeface="+mn-lt"/>
                <a:cs typeface="Times New Roman" pitchFamily="18" charset="0"/>
              </a:rPr>
            </a:br>
            <a:endParaRPr lang="en-US" sz="2800" b="1" dirty="0">
              <a:latin typeface="+mn-lt"/>
            </a:endParaRPr>
          </a:p>
        </p:txBody>
      </p:sp>
      <p:sp>
        <p:nvSpPr>
          <p:cNvPr id="31747" name="Content Placeholder 2"/>
          <p:cNvSpPr>
            <a:spLocks noGrp="1"/>
          </p:cNvSpPr>
          <p:nvPr>
            <p:ph idx="1"/>
          </p:nvPr>
        </p:nvSpPr>
        <p:spPr>
          <a:xfrm>
            <a:off x="815340" y="1509078"/>
            <a:ext cx="10561319" cy="4868862"/>
          </a:xfrm>
        </p:spPr>
        <p:txBody>
          <a:bodyPr rtlCol="0">
            <a:normAutofit fontScale="92500" lnSpcReduction="10000"/>
          </a:bodyPr>
          <a:lstStyle/>
          <a:p>
            <a:pPr marL="0" indent="0" algn="just">
              <a:buNone/>
              <a:defRPr/>
            </a:pPr>
            <a:r>
              <a:rPr lang="lt-LT" sz="2600" dirty="0">
                <a:cs typeface="Times New Roman" pitchFamily="18" charset="0"/>
              </a:rPr>
              <a:t>72.1. </a:t>
            </a:r>
            <a:r>
              <a:rPr lang="lt-LT" sz="2600" b="1" dirty="0">
                <a:cs typeface="Times New Roman" pitchFamily="18" charset="0"/>
              </a:rPr>
              <a:t>pritaiko mokymą </a:t>
            </a:r>
            <a:r>
              <a:rPr lang="lt-LT" sz="2600" dirty="0">
                <a:cs typeface="Times New Roman" pitchFamily="18" charset="0"/>
              </a:rPr>
              <a:t>pagal mokinio gebėjimus, kad jis galėtų siekti aukštesnių rezultatų;</a:t>
            </a:r>
            <a:endParaRPr lang="en-US" sz="2600" dirty="0">
              <a:cs typeface="Times New Roman" pitchFamily="18" charset="0"/>
            </a:endParaRPr>
          </a:p>
          <a:p>
            <a:pPr marL="0" indent="0" algn="just">
              <a:buNone/>
              <a:defRPr/>
            </a:pPr>
            <a:r>
              <a:rPr lang="lt-LT" sz="2600" dirty="0">
                <a:cs typeface="Times New Roman" pitchFamily="18" charset="0"/>
              </a:rPr>
              <a:t>72.2. užtikrina mokinių pažangos ir pasiekimų </a:t>
            </a:r>
            <a:r>
              <a:rPr lang="lt-LT" sz="2600" b="1" dirty="0">
                <a:cs typeface="Times New Roman" pitchFamily="18" charset="0"/>
              </a:rPr>
              <a:t>vertinimo būdų ir formų dermę mokykloje </a:t>
            </a:r>
            <a:r>
              <a:rPr lang="lt-LT" sz="2600" dirty="0">
                <a:cs typeface="Times New Roman" pitchFamily="18" charset="0"/>
              </a:rPr>
              <a:t>(ypač mokytojams, dirbantiems su ta pačia klase, </a:t>
            </a:r>
            <a:r>
              <a:rPr lang="lt-LT" sz="2600" b="1" dirty="0">
                <a:cs typeface="Times New Roman" pitchFamily="18" charset="0"/>
              </a:rPr>
              <a:t>remiasi vertinimo metu sukaupta informacija</a:t>
            </a:r>
            <a:r>
              <a:rPr lang="lt-LT" sz="2600" dirty="0">
                <a:cs typeface="Times New Roman" pitchFamily="18" charset="0"/>
              </a:rPr>
              <a:t>; </a:t>
            </a:r>
            <a:endParaRPr lang="en-US" sz="2600" dirty="0">
              <a:cs typeface="Times New Roman" pitchFamily="18" charset="0"/>
            </a:endParaRPr>
          </a:p>
          <a:p>
            <a:pPr marL="0" indent="0" algn="just">
              <a:buNone/>
              <a:defRPr/>
            </a:pPr>
            <a:r>
              <a:rPr lang="lt-LT" sz="2600" dirty="0">
                <a:cs typeface="Times New Roman" pitchFamily="18" charset="0"/>
              </a:rPr>
              <a:t>72.3. informuoja mokinių tėvus (globėjus, rūpintojus) apie mokinių mokymosi pažangą ir pasiekimus, vadovaudamasi Lietuvos Respublikos asmens duomenų teisinės apsaugos įstatymu ir mokyklos nustatyta tvarka, prireikus koreguoja mokinio individualų ugdymo planą. </a:t>
            </a:r>
            <a:r>
              <a:rPr lang="lt-LT" sz="2600" b="1" dirty="0">
                <a:cs typeface="Times New Roman" pitchFamily="18" charset="0"/>
              </a:rPr>
              <a:t>Kartu su mokinių tėvais (globėjais, rūpintojais) </a:t>
            </a:r>
            <a:r>
              <a:rPr lang="lt-LT" sz="2600" dirty="0">
                <a:cs typeface="Times New Roman" pitchFamily="18" charset="0"/>
              </a:rPr>
              <a:t>aptaria mokinių daromą pažangą, mokymosi pasiekimus ir numato, kaip juos gerinti ir pritaikyti turinį.</a:t>
            </a:r>
            <a:endParaRPr lang="en-US" sz="2600" dirty="0">
              <a:cs typeface="Times New Roman" pitchFamily="18" charset="0"/>
            </a:endParaRPr>
          </a:p>
          <a:p>
            <a:pPr algn="just">
              <a:buNone/>
              <a:defRPr/>
            </a:pPr>
            <a:r>
              <a:rPr lang="lt-LT" sz="2600" dirty="0">
                <a:latin typeface="Times New Roman" pitchFamily="18" charset="0"/>
                <a:cs typeface="Times New Roman" pitchFamily="18" charset="0"/>
              </a:rPr>
              <a:t> </a:t>
            </a:r>
            <a:endParaRPr lang="en-US" sz="2600" dirty="0">
              <a:latin typeface="Times New Roman" pitchFamily="18" charset="0"/>
              <a:cs typeface="Times New Roman" pitchFamily="18" charset="0"/>
            </a:endParaRPr>
          </a:p>
          <a:p>
            <a:pPr algn="just">
              <a:buNone/>
              <a:defRPr/>
            </a:pPr>
            <a:r>
              <a:rPr lang="lt-LT"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584860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utterstock_130330079.jpg"/>
          <p:cNvPicPr>
            <a:picLocks noGrp="1" noChangeAspect="1"/>
          </p:cNvPicPr>
          <p:nvPr>
            <p:ph idx="1"/>
          </p:nvPr>
        </p:nvPicPr>
        <p:blipFill>
          <a:blip r:embed="rId2" cstate="print"/>
          <a:stretch>
            <a:fillRect/>
          </a:stretch>
        </p:blipFill>
        <p:spPr>
          <a:xfrm>
            <a:off x="300464" y="1"/>
            <a:ext cx="11300986" cy="6857999"/>
          </a:xfrm>
        </p:spPr>
      </p:pic>
      <p:sp>
        <p:nvSpPr>
          <p:cNvPr id="5" name="Rectangle 4"/>
          <p:cNvSpPr/>
          <p:nvPr/>
        </p:nvSpPr>
        <p:spPr>
          <a:xfrm>
            <a:off x="742951" y="0"/>
            <a:ext cx="10572750" cy="2677656"/>
          </a:xfrm>
          <a:prstGeom prst="rect">
            <a:avLst/>
          </a:prstGeom>
        </p:spPr>
        <p:txBody>
          <a:bodyPr wrap="square">
            <a:spAutoFit/>
          </a:bodyPr>
          <a:lstStyle/>
          <a:p>
            <a:pPr algn="just"/>
            <a:r>
              <a:rPr lang="en-US" sz="2400" dirty="0" err="1" smtClean="0"/>
              <a:t>Klas</a:t>
            </a:r>
            <a:r>
              <a:rPr lang="lt-LT" sz="2400" dirty="0"/>
              <a:t>ė – tai sodas, o mokytojas – tai žmogus, kuris prižūri šitą sodą. Gali būti, kad sodininkas apsilanko sode kartą per mėnesį, išmatuoja kiek augalai paaugo, kiek žiedų ir kiek vaisių užmezgė, tačiau toks vertinimas nepadeda medžiams augti, jis tik nustato rezultatą. Visai kitoks yra formuojamasis vertinimas, kai sodininkas lankosi  kasdien, kai stebi ko trūksta augalams ir padeda jiems augti. Toks vertinimas susijęs su pažanga, įsivertinimu, motyvacija, pagalba, tai tarsi spiralė, </a:t>
            </a:r>
            <a:r>
              <a:rPr lang="lt-LT" sz="2400" dirty="0" smtClean="0"/>
              <a:t>kuri</a:t>
            </a:r>
          </a:p>
          <a:p>
            <a:pPr algn="just"/>
            <a:r>
              <a:rPr lang="lt-LT" sz="2400" dirty="0" smtClean="0"/>
              <a:t> </a:t>
            </a:r>
            <a:r>
              <a:rPr lang="lt-LT" sz="2400" b="1" dirty="0"/>
              <a:t>padeda mokiniams augti.</a:t>
            </a:r>
          </a:p>
        </p:txBody>
      </p:sp>
    </p:spTree>
    <p:extLst>
      <p:ext uri="{BB962C8B-B14F-4D97-AF65-F5344CB8AC3E}">
        <p14:creationId xmlns:p14="http://schemas.microsoft.com/office/powerpoint/2010/main" xmlns="" val="2160249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582930" y="468631"/>
            <a:ext cx="9825038" cy="5668964"/>
          </a:xfrm>
        </p:spPr>
        <p:txBody>
          <a:bodyPr rtlCol="0">
            <a:normAutofit fontScale="92500" lnSpcReduction="10000"/>
          </a:bodyPr>
          <a:lstStyle/>
          <a:p>
            <a:pPr marL="0" indent="0" algn="just">
              <a:buNone/>
              <a:defRPr/>
            </a:pPr>
            <a:r>
              <a:rPr lang="lt-LT" dirty="0">
                <a:cs typeface="Times New Roman" pitchFamily="18" charset="0"/>
              </a:rPr>
              <a:t>73. Mokykla priima sprendimus dėl mokinių pažangos ir pasiekimų, pasirenkamųjų dalykų ir dalykų modulių, integruojamųjų programų </a:t>
            </a:r>
            <a:r>
              <a:rPr lang="lt-LT" b="1" dirty="0">
                <a:cs typeface="Times New Roman" pitchFamily="18" charset="0"/>
              </a:rPr>
              <a:t>vertinimo būdų, vertinimo laiko tarpsnių, </a:t>
            </a:r>
            <a:r>
              <a:rPr lang="lt-LT" dirty="0">
                <a:cs typeface="Times New Roman" pitchFamily="18" charset="0"/>
              </a:rPr>
              <a:t>išskyrus atvejus, kai pasiekimų patikrinimo datos nustatytos švietimo ir mokslo ministro</a:t>
            </a:r>
            <a:r>
              <a:rPr lang="lt-LT" dirty="0" smtClean="0">
                <a:cs typeface="Times New Roman" pitchFamily="18" charset="0"/>
              </a:rPr>
              <a:t>.</a:t>
            </a:r>
            <a:endParaRPr lang="lt-LT" dirty="0">
              <a:cs typeface="Times New Roman" pitchFamily="18" charset="0"/>
            </a:endParaRPr>
          </a:p>
          <a:p>
            <a:pPr marL="0" indent="0" algn="just">
              <a:buNone/>
              <a:defRPr/>
            </a:pPr>
            <a:r>
              <a:rPr lang="lt-LT" dirty="0">
                <a:cs typeface="Times New Roman" pitchFamily="18" charset="0"/>
              </a:rPr>
              <a:t>74. Mokinių, kurie mokosi pagal pagrindinio ir vidurinio ugdymo programas, pažanga ir pasiekimai vertinami pagal Bendrosiose programose aprašytus pasiekimus. Mokinių žinios ir supratimas, žinių taikymo ir aukštesnieji mąstymo gebėjimai, įvertinami pažymiais (pagal 10 balų skalę). Mokykla gali rinktis kitus vertinimo būdus, pvz., komentarus, kaupiamuosius taškus ir kt., bet </a:t>
            </a:r>
            <a:r>
              <a:rPr lang="lt-LT" b="1" u="sng" dirty="0">
                <a:cs typeface="Times New Roman" pitchFamily="18" charset="0"/>
              </a:rPr>
              <a:t>privalo numatyti įvertinimų konvertavimo į pažymius pagal </a:t>
            </a:r>
            <a:r>
              <a:rPr lang="lt-LT" b="1" u="sng" dirty="0" err="1">
                <a:cs typeface="Times New Roman" pitchFamily="18" charset="0"/>
              </a:rPr>
              <a:t>dešimtbalę</a:t>
            </a:r>
            <a:r>
              <a:rPr lang="lt-LT" b="1" u="sng" dirty="0">
                <a:cs typeface="Times New Roman" pitchFamily="18" charset="0"/>
              </a:rPr>
              <a:t> sistemą būdą ir laiką</a:t>
            </a:r>
            <a:r>
              <a:rPr lang="lt-LT" b="1" u="sng" dirty="0" smtClean="0">
                <a:cs typeface="Times New Roman" pitchFamily="18" charset="0"/>
              </a:rPr>
              <a:t>.</a:t>
            </a:r>
          </a:p>
          <a:p>
            <a:pPr marL="0" indent="0" algn="just">
              <a:buNone/>
              <a:defRPr/>
            </a:pPr>
            <a:r>
              <a:rPr lang="lt-LT" b="1" u="sng" dirty="0" smtClean="0">
                <a:cs typeface="Times New Roman" pitchFamily="18" charset="0"/>
              </a:rPr>
              <a:t>75. Mokykloje tiksliai numatomi vertinimo būdai, vertinimo laikotarpiai, įvertinimo informacijos užrašymo formos, jis analizės ir panaudojimo būdai.</a:t>
            </a:r>
            <a:endParaRPr lang="en-US" b="1" u="sng" dirty="0">
              <a:cs typeface="Times New Roman" pitchFamily="18" charset="0"/>
            </a:endParaRPr>
          </a:p>
          <a:p>
            <a:pPr>
              <a:defRPr/>
            </a:pPr>
            <a:endParaRPr lang="en-US" b="1" dirty="0">
              <a:solidFill>
                <a:srgbClr val="C00000"/>
              </a:solidFill>
              <a:latin typeface="Times New Roman" pitchFamily="18" charset="0"/>
              <a:cs typeface="Times New Roman" pitchFamily="18" charset="0"/>
            </a:endParaRPr>
          </a:p>
          <a:p>
            <a:pPr>
              <a:defRPr/>
            </a:pPr>
            <a:endParaRPr lang="en-US" dirty="0"/>
          </a:p>
        </p:txBody>
      </p:sp>
    </p:spTree>
    <p:extLst>
      <p:ext uri="{BB962C8B-B14F-4D97-AF65-F5344CB8AC3E}">
        <p14:creationId xmlns:p14="http://schemas.microsoft.com/office/powerpoint/2010/main" xmlns="" val="3788390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urinio vietos rezervavimo ženklas 2"/>
          <p:cNvSpPr>
            <a:spLocks noGrp="1"/>
          </p:cNvSpPr>
          <p:nvPr>
            <p:ph idx="1"/>
          </p:nvPr>
        </p:nvSpPr>
        <p:spPr>
          <a:xfrm>
            <a:off x="792480" y="1048385"/>
            <a:ext cx="10515600" cy="4351338"/>
          </a:xfrm>
        </p:spPr>
        <p:txBody>
          <a:bodyPr/>
          <a:lstStyle/>
          <a:p>
            <a:pPr marL="0" indent="0">
              <a:buNone/>
            </a:pPr>
            <a:endParaRPr lang="lt-LT" altLang="lt-LT" dirty="0" smtClean="0"/>
          </a:p>
          <a:p>
            <a:pPr marL="0" indent="0" algn="just">
              <a:buNone/>
            </a:pPr>
            <a:r>
              <a:rPr lang="lt-LT" altLang="lt-LT" sz="3200" b="1" dirty="0" smtClean="0"/>
              <a:t>Lietuvos pažangos strategijoje „Lietuva 2030“ </a:t>
            </a:r>
            <a:r>
              <a:rPr lang="lt-LT" altLang="lt-LT" sz="3200" b="1" dirty="0" smtClean="0">
                <a:solidFill>
                  <a:schemeClr val="accent6">
                    <a:lumMod val="50000"/>
                  </a:schemeClr>
                </a:solidFill>
              </a:rPr>
              <a:t>veiklos rezultatų matavimas</a:t>
            </a:r>
            <a:r>
              <a:rPr lang="lt-LT" altLang="lt-LT" sz="3200" b="1" dirty="0" smtClean="0"/>
              <a:t>, siekiant veiklos tobulinimo, nurodomas kaip </a:t>
            </a:r>
            <a:r>
              <a:rPr lang="lt-LT" altLang="lt-LT" sz="3200" b="1" dirty="0" smtClean="0">
                <a:solidFill>
                  <a:schemeClr val="accent6">
                    <a:lumMod val="50000"/>
                  </a:schemeClr>
                </a:solidFill>
              </a:rPr>
              <a:t>vienas iš sumanaus valdymo principų</a:t>
            </a:r>
            <a:r>
              <a:rPr lang="lt-LT" altLang="lt-LT" sz="3200" b="1" dirty="0" smtClean="0"/>
              <a:t>.</a:t>
            </a:r>
          </a:p>
        </p:txBody>
      </p:sp>
    </p:spTree>
    <p:extLst>
      <p:ext uri="{BB962C8B-B14F-4D97-AF65-F5344CB8AC3E}">
        <p14:creationId xmlns:p14="http://schemas.microsoft.com/office/powerpoint/2010/main" xmlns="" val="721914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normAutofit/>
          </a:bodyPr>
          <a:lstStyle/>
          <a:p>
            <a:pPr marL="0" indent="0" algn="ctr">
              <a:buNone/>
            </a:pPr>
            <a:r>
              <a:rPr lang="lt-LT" sz="3600" b="1" dirty="0" smtClean="0"/>
              <a:t>Asmeninės pažangos stebėjimas mokyklos pažangos kontekste.</a:t>
            </a:r>
          </a:p>
          <a:p>
            <a:pPr algn="ctr"/>
            <a:endParaRPr lang="lt-LT" sz="3200" b="1" dirty="0"/>
          </a:p>
          <a:p>
            <a:pPr marL="0" indent="0" algn="ctr">
              <a:buNone/>
            </a:pPr>
            <a:r>
              <a:rPr lang="lt-LT" sz="3200" b="1" i="1" dirty="0" smtClean="0">
                <a:solidFill>
                  <a:schemeClr val="accent6">
                    <a:lumMod val="50000"/>
                  </a:schemeClr>
                </a:solidFill>
              </a:rPr>
              <a:t>Mokykla be mokinių – tai tik pastatas...</a:t>
            </a:r>
            <a:endParaRPr lang="lt-LT" sz="3200" b="1" i="1" dirty="0">
              <a:solidFill>
                <a:schemeClr val="accent6">
                  <a:lumMod val="50000"/>
                </a:schemeClr>
              </a:solidFill>
            </a:endParaRPr>
          </a:p>
        </p:txBody>
      </p:sp>
    </p:spTree>
    <p:extLst>
      <p:ext uri="{BB962C8B-B14F-4D97-AF65-F5344CB8AC3E}">
        <p14:creationId xmlns:p14="http://schemas.microsoft.com/office/powerpoint/2010/main" xmlns="" val="895778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urinio vietos rezervavimo ženklas 2"/>
          <p:cNvSpPr>
            <a:spLocks noGrp="1"/>
          </p:cNvSpPr>
          <p:nvPr>
            <p:ph idx="1"/>
          </p:nvPr>
        </p:nvSpPr>
        <p:spPr/>
        <p:txBody>
          <a:bodyPr/>
          <a:lstStyle/>
          <a:p>
            <a:pPr marL="0" indent="0">
              <a:buNone/>
            </a:pPr>
            <a:endParaRPr lang="lt-LT" altLang="lt-LT" dirty="0" smtClean="0"/>
          </a:p>
          <a:p>
            <a:pPr marL="0" indent="0" algn="ctr">
              <a:buNone/>
            </a:pPr>
            <a:r>
              <a:rPr lang="lt-LT" altLang="lt-LT" sz="3200" b="1" dirty="0" smtClean="0"/>
              <a:t>Sėkminga (gera) mokykla</a:t>
            </a:r>
            <a:r>
              <a:rPr lang="en-US" altLang="lt-LT" sz="3200" b="1" dirty="0" smtClean="0"/>
              <a:t> = pa</a:t>
            </a:r>
            <a:r>
              <a:rPr lang="lt-LT" altLang="lt-LT" sz="3200" b="1" dirty="0" err="1" smtClean="0"/>
              <a:t>žangą</a:t>
            </a:r>
            <a:r>
              <a:rPr lang="lt-LT" altLang="lt-LT" sz="3200" b="1" dirty="0" smtClean="0"/>
              <a:t> daranti mokykla.</a:t>
            </a:r>
          </a:p>
        </p:txBody>
      </p:sp>
    </p:spTree>
    <p:extLst>
      <p:ext uri="{BB962C8B-B14F-4D97-AF65-F5344CB8AC3E}">
        <p14:creationId xmlns:p14="http://schemas.microsoft.com/office/powerpoint/2010/main" xmlns="" val="515535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smtClean="0">
                <a:latin typeface="+mn-lt"/>
              </a:rPr>
              <a:t>Mokyklos pažanga</a:t>
            </a:r>
            <a:endParaRPr lang="lt-LT" b="1" dirty="0">
              <a:latin typeface="+mn-lt"/>
            </a:endParaRPr>
          </a:p>
        </p:txBody>
      </p:sp>
      <p:sp>
        <p:nvSpPr>
          <p:cNvPr id="3" name="Turinio vietos rezervavimo ženklas 2"/>
          <p:cNvSpPr>
            <a:spLocks noGrp="1"/>
          </p:cNvSpPr>
          <p:nvPr>
            <p:ph idx="1"/>
          </p:nvPr>
        </p:nvSpPr>
        <p:spPr/>
        <p:txBody>
          <a:bodyPr/>
          <a:lstStyle/>
          <a:p>
            <a:r>
              <a:rPr lang="lt-LT" dirty="0" smtClean="0"/>
              <a:t>Mokinių pažanga ir pasiekimai;</a:t>
            </a:r>
          </a:p>
          <a:p>
            <a:r>
              <a:rPr lang="lt-LT" dirty="0" smtClean="0"/>
              <a:t>Mokinių dalyvavimas ir pasiekimai NŠ veikloje;</a:t>
            </a:r>
          </a:p>
          <a:p>
            <a:r>
              <a:rPr lang="lt-LT" dirty="0" smtClean="0"/>
              <a:t>Pedagoginės bendruomenės kvalifikacija ir patirties sklaida;</a:t>
            </a:r>
          </a:p>
          <a:p>
            <a:r>
              <a:rPr lang="lt-LT" dirty="0" smtClean="0"/>
              <a:t>Mikroklimatas (santykiai, saugumas, pagalba);</a:t>
            </a:r>
          </a:p>
          <a:p>
            <a:r>
              <a:rPr lang="lt-LT" dirty="0" smtClean="0"/>
              <a:t>Santykis su mokinių tėvais (rūpintojais, globėjais)...</a:t>
            </a:r>
          </a:p>
          <a:p>
            <a:endParaRPr lang="lt-LT" dirty="0" smtClean="0"/>
          </a:p>
          <a:p>
            <a:endParaRPr lang="lt-LT" dirty="0" smtClean="0"/>
          </a:p>
          <a:p>
            <a:endParaRPr lang="lt-LT" dirty="0"/>
          </a:p>
        </p:txBody>
      </p:sp>
    </p:spTree>
    <p:extLst>
      <p:ext uri="{BB962C8B-B14F-4D97-AF65-F5344CB8AC3E}">
        <p14:creationId xmlns:p14="http://schemas.microsoft.com/office/powerpoint/2010/main" xmlns="" val="1962221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urinio vietos rezervavimo ženklas 2"/>
          <p:cNvSpPr>
            <a:spLocks noGrp="1"/>
          </p:cNvSpPr>
          <p:nvPr>
            <p:ph idx="1"/>
          </p:nvPr>
        </p:nvSpPr>
        <p:spPr/>
        <p:txBody>
          <a:bodyPr/>
          <a:lstStyle/>
          <a:p>
            <a:pPr marL="0" indent="0" algn="just">
              <a:buNone/>
            </a:pPr>
            <a:endParaRPr lang="lt-LT" altLang="lt-LT" dirty="0" smtClean="0"/>
          </a:p>
          <a:p>
            <a:pPr marL="0" indent="0" algn="just">
              <a:buNone/>
            </a:pPr>
            <a:r>
              <a:rPr lang="lt-LT" altLang="lt-LT" dirty="0" smtClean="0"/>
              <a:t>Kas mūsų mokyklai yra svarbiausia, kas mums yra mokyklos pažanga? Ką stebėti?</a:t>
            </a:r>
          </a:p>
          <a:p>
            <a:pPr marL="0" indent="0" algn="just">
              <a:buNone/>
            </a:pPr>
            <a:endParaRPr lang="lt-LT" altLang="lt-LT" dirty="0" smtClean="0"/>
          </a:p>
          <a:p>
            <a:pPr marL="0" indent="0" algn="just">
              <a:buNone/>
            </a:pPr>
            <a:r>
              <a:rPr lang="lt-LT" altLang="lt-LT" dirty="0" smtClean="0"/>
              <a:t>Kokia kiekvieno mokinio pažanga? Kaip ją matuosime?</a:t>
            </a:r>
          </a:p>
          <a:p>
            <a:pPr marL="0" indent="0" algn="just">
              <a:buNone/>
            </a:pPr>
            <a:endParaRPr lang="lt-LT" altLang="lt-LT" dirty="0" smtClean="0"/>
          </a:p>
        </p:txBody>
      </p:sp>
      <p:sp>
        <p:nvSpPr>
          <p:cNvPr id="2" name="Antraštė 1"/>
          <p:cNvSpPr>
            <a:spLocks noGrp="1"/>
          </p:cNvSpPr>
          <p:nvPr>
            <p:ph type="title"/>
          </p:nvPr>
        </p:nvSpPr>
        <p:spPr/>
        <p:txBody>
          <a:bodyPr>
            <a:normAutofit/>
          </a:bodyPr>
          <a:lstStyle/>
          <a:p>
            <a:pPr>
              <a:defRPr/>
            </a:pPr>
            <a:r>
              <a:rPr lang="lt-LT" b="1" dirty="0" smtClean="0">
                <a:latin typeface="+mn-lt"/>
              </a:rPr>
              <a:t>Susitarimai </a:t>
            </a:r>
            <a:endParaRPr lang="lt-LT" b="1" dirty="0">
              <a:latin typeface="+mn-lt"/>
            </a:endParaRPr>
          </a:p>
        </p:txBody>
      </p:sp>
    </p:spTree>
    <p:extLst>
      <p:ext uri="{BB962C8B-B14F-4D97-AF65-F5344CB8AC3E}">
        <p14:creationId xmlns:p14="http://schemas.microsoft.com/office/powerpoint/2010/main" xmlns="" val="1874277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urinio vietos rezervavimo ženklas 2"/>
          <p:cNvSpPr>
            <a:spLocks noGrp="1"/>
          </p:cNvSpPr>
          <p:nvPr>
            <p:ph idx="1"/>
          </p:nvPr>
        </p:nvSpPr>
        <p:spPr/>
        <p:txBody>
          <a:bodyPr/>
          <a:lstStyle/>
          <a:p>
            <a:pPr marL="0" indent="0">
              <a:buNone/>
            </a:pPr>
            <a:endParaRPr lang="lt-LT" altLang="lt-LT" dirty="0" smtClean="0"/>
          </a:p>
          <a:p>
            <a:pPr marL="0" indent="0" algn="just">
              <a:buNone/>
            </a:pPr>
            <a:r>
              <a:rPr lang="lt-LT" altLang="lt-LT" dirty="0" smtClean="0"/>
              <a:t>Pagrindiniai rodikliai orientuoti į mokinių pasiekimus. Metinės pažangos centre – ugdomųjų pasiekimai:</a:t>
            </a:r>
          </a:p>
          <a:p>
            <a:pPr marL="0" indent="0" algn="just">
              <a:buNone/>
            </a:pPr>
            <a:r>
              <a:rPr lang="lt-LT" altLang="lt-LT" dirty="0" smtClean="0"/>
              <a:t>	kiek pagerėjo, lyginant su ankstesniais mokinių pasiekimais? </a:t>
            </a:r>
          </a:p>
          <a:p>
            <a:pPr marL="0" indent="0" algn="just">
              <a:buNone/>
            </a:pPr>
            <a:r>
              <a:rPr lang="lt-LT" altLang="lt-LT" dirty="0" smtClean="0"/>
              <a:t>	kokia pridedamoji vertė? </a:t>
            </a:r>
          </a:p>
          <a:p>
            <a:pPr marL="0" indent="0" algn="just">
              <a:buNone/>
            </a:pPr>
            <a:r>
              <a:rPr lang="lt-LT" altLang="lt-LT" dirty="0" smtClean="0"/>
              <a:t>	kaip </a:t>
            </a:r>
            <a:r>
              <a:rPr lang="lt-LT" altLang="lt-LT" dirty="0"/>
              <a:t>keičiasi kiekvieno mokinio pasiekimai mokantis skirtingų mokomųjų dalykų</a:t>
            </a:r>
            <a:r>
              <a:rPr lang="lt-LT" altLang="lt-LT" dirty="0" smtClean="0"/>
              <a:t>;</a:t>
            </a:r>
            <a:endParaRPr lang="lt-LT" altLang="lt-LT" dirty="0"/>
          </a:p>
          <a:p>
            <a:pPr marL="0" indent="0" algn="just">
              <a:buNone/>
            </a:pPr>
            <a:r>
              <a:rPr lang="lt-LT" altLang="lt-LT" dirty="0" smtClean="0"/>
              <a:t>	kokie </a:t>
            </a:r>
            <a:r>
              <a:rPr lang="lt-LT" altLang="lt-LT" dirty="0"/>
              <a:t>yra kiekvieno mokinio pusmečių rezultatai;</a:t>
            </a:r>
          </a:p>
          <a:p>
            <a:pPr marL="0" indent="0" algn="just">
              <a:buNone/>
            </a:pPr>
            <a:endParaRPr lang="lt-LT" altLang="lt-LT" dirty="0" smtClean="0"/>
          </a:p>
        </p:txBody>
      </p:sp>
      <p:sp>
        <p:nvSpPr>
          <p:cNvPr id="2" name="Antraštė 1"/>
          <p:cNvSpPr>
            <a:spLocks noGrp="1"/>
          </p:cNvSpPr>
          <p:nvPr>
            <p:ph type="title"/>
          </p:nvPr>
        </p:nvSpPr>
        <p:spPr/>
        <p:txBody>
          <a:bodyPr>
            <a:normAutofit/>
          </a:bodyPr>
          <a:lstStyle/>
          <a:p>
            <a:pPr>
              <a:defRPr/>
            </a:pPr>
            <a:r>
              <a:rPr lang="lt-LT" b="1" dirty="0" smtClean="0">
                <a:latin typeface="+mn-lt"/>
              </a:rPr>
              <a:t>Mokyklos pažanga per mokinio pažangą</a:t>
            </a:r>
            <a:endParaRPr lang="lt-LT" b="1" dirty="0">
              <a:latin typeface="+mn-lt"/>
            </a:endParaRPr>
          </a:p>
        </p:txBody>
      </p:sp>
    </p:spTree>
    <p:extLst>
      <p:ext uri="{BB962C8B-B14F-4D97-AF65-F5344CB8AC3E}">
        <p14:creationId xmlns:p14="http://schemas.microsoft.com/office/powerpoint/2010/main" xmlns="" val="940376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urinio vietos rezervavimo ženklas 2"/>
          <p:cNvSpPr>
            <a:spLocks noGrp="1"/>
          </p:cNvSpPr>
          <p:nvPr>
            <p:ph idx="1"/>
          </p:nvPr>
        </p:nvSpPr>
        <p:spPr/>
        <p:txBody>
          <a:bodyPr/>
          <a:lstStyle/>
          <a:p>
            <a:pPr marL="0" indent="0">
              <a:buNone/>
            </a:pPr>
            <a:endParaRPr lang="lt-LT" altLang="lt-LT" dirty="0" smtClean="0"/>
          </a:p>
          <a:p>
            <a:pPr marL="0" indent="0">
              <a:buNone/>
            </a:pPr>
            <a:r>
              <a:rPr lang="lt-LT" altLang="lt-LT" dirty="0" smtClean="0"/>
              <a:t>PUPP rezultatai ir jų pokytis; </a:t>
            </a:r>
          </a:p>
          <a:p>
            <a:pPr marL="0" indent="0">
              <a:buNone/>
            </a:pPr>
            <a:endParaRPr lang="lt-LT" altLang="lt-LT" dirty="0" smtClean="0"/>
          </a:p>
          <a:p>
            <a:pPr marL="0" indent="0">
              <a:buNone/>
            </a:pPr>
            <a:r>
              <a:rPr lang="lt-LT" altLang="lt-LT" dirty="0" smtClean="0"/>
              <a:t>PUPP rezultatų ir metinių įvertinimų dermė;</a:t>
            </a:r>
          </a:p>
          <a:p>
            <a:pPr marL="0" indent="0">
              <a:buNone/>
            </a:pPr>
            <a:endParaRPr lang="lt-LT" altLang="lt-LT" dirty="0" smtClean="0"/>
          </a:p>
          <a:p>
            <a:pPr marL="0" indent="0">
              <a:buNone/>
            </a:pPr>
            <a:r>
              <a:rPr lang="lt-LT" altLang="lt-LT" dirty="0" smtClean="0"/>
              <a:t>BE rezultatai ir jų pokytis;</a:t>
            </a:r>
          </a:p>
          <a:p>
            <a:pPr marL="0" indent="0">
              <a:buNone/>
            </a:pPr>
            <a:endParaRPr lang="lt-LT" altLang="lt-LT" dirty="0" smtClean="0"/>
          </a:p>
          <a:p>
            <a:pPr marL="0" indent="0">
              <a:buNone/>
            </a:pPr>
            <a:r>
              <a:rPr lang="lt-LT" altLang="lt-LT" dirty="0" smtClean="0"/>
              <a:t>BE rezultatų  ir metinių įvertinimų dermė. </a:t>
            </a:r>
          </a:p>
        </p:txBody>
      </p:sp>
      <p:sp>
        <p:nvSpPr>
          <p:cNvPr id="2" name="Antraštė 1"/>
          <p:cNvSpPr>
            <a:spLocks noGrp="1"/>
          </p:cNvSpPr>
          <p:nvPr>
            <p:ph type="title"/>
          </p:nvPr>
        </p:nvSpPr>
        <p:spPr/>
        <p:txBody>
          <a:bodyPr>
            <a:normAutofit/>
          </a:bodyPr>
          <a:lstStyle/>
          <a:p>
            <a:pPr>
              <a:defRPr/>
            </a:pPr>
            <a:r>
              <a:rPr lang="lt-LT" b="1" dirty="0">
                <a:latin typeface="+mn-lt"/>
              </a:rPr>
              <a:t>Mokyklos pažanga per mokinio </a:t>
            </a:r>
            <a:r>
              <a:rPr lang="lt-LT" b="1" dirty="0" smtClean="0">
                <a:latin typeface="+mn-lt"/>
              </a:rPr>
              <a:t>pažangą</a:t>
            </a:r>
            <a:endParaRPr lang="lt-LT" dirty="0">
              <a:latin typeface="+mn-lt"/>
            </a:endParaRPr>
          </a:p>
        </p:txBody>
      </p:sp>
    </p:spTree>
    <p:extLst>
      <p:ext uri="{BB962C8B-B14F-4D97-AF65-F5344CB8AC3E}">
        <p14:creationId xmlns:p14="http://schemas.microsoft.com/office/powerpoint/2010/main" xmlns="" val="3418448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defRPr/>
            </a:pPr>
            <a:r>
              <a:rPr lang="en-US" altLang="lt-LT" smtClean="0"/>
              <a:t>LIETUVI</a:t>
            </a:r>
            <a:r>
              <a:rPr lang="lt-LT" altLang="lt-LT" smtClean="0"/>
              <a:t>Ų KALBA</a:t>
            </a:r>
          </a:p>
        </p:txBody>
      </p:sp>
      <p:graphicFrame>
        <p:nvGraphicFramePr>
          <p:cNvPr id="1026" name="Object 3"/>
          <p:cNvGraphicFramePr>
            <a:graphicFrameLocks noGrp="1" noChangeAspect="1"/>
          </p:cNvGraphicFramePr>
          <p:nvPr>
            <p:ph type="chart" idx="1"/>
            <p:extLst>
              <p:ext uri="{D42A27DB-BD31-4B8C-83A1-F6EECF244321}">
                <p14:modId xmlns:p14="http://schemas.microsoft.com/office/powerpoint/2010/main" xmlns="" val="2125573218"/>
              </p:ext>
            </p:extLst>
          </p:nvPr>
        </p:nvGraphicFramePr>
        <p:xfrm>
          <a:off x="1981200" y="1844676"/>
          <a:ext cx="8229600" cy="4251325"/>
        </p:xfrm>
        <a:graphic>
          <a:graphicData uri="http://schemas.openxmlformats.org/presentationml/2006/ole">
            <p:oleObj spid="_x0000_s3102" name="Diagrama" r:id="rId3" imgW="8229600" imgH="4114800" progId="MSGraph.Chart.8">
              <p:embed followColorScheme="full"/>
            </p:oleObj>
          </a:graphicData>
        </a:graphic>
      </p:graphicFrame>
    </p:spTree>
    <p:extLst>
      <p:ext uri="{BB962C8B-B14F-4D97-AF65-F5344CB8AC3E}">
        <p14:creationId xmlns:p14="http://schemas.microsoft.com/office/powerpoint/2010/main" xmlns="" val="1884247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lt-LT" dirty="0" smtClean="0"/>
              <a:t>PUPP rezultatai</a:t>
            </a:r>
            <a:endParaRPr lang="lt-LT" dirty="0"/>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xmlns="" val="1048514050"/>
              </p:ext>
            </p:extLst>
          </p:nvPr>
        </p:nvGraphicFramePr>
        <p:xfrm>
          <a:off x="1992314" y="1773238"/>
          <a:ext cx="8207375" cy="4462460"/>
        </p:xfrm>
        <a:graphic>
          <a:graphicData uri="http://schemas.openxmlformats.org/drawingml/2006/table">
            <a:tbl>
              <a:tblPr/>
              <a:tblGrid>
                <a:gridCol w="1582737"/>
                <a:gridCol w="2376488"/>
                <a:gridCol w="1152525"/>
                <a:gridCol w="1152525"/>
                <a:gridCol w="1152525"/>
                <a:gridCol w="790575"/>
              </a:tblGrid>
              <a:tr h="54871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cs typeface="Times New Roman" pitchFamily="18" charset="0"/>
                        </a:rPr>
                        <a:t>   </a:t>
                      </a:r>
                      <a:r>
                        <a:rPr kumimoji="0" lang="lt-LT" sz="1800" b="0" i="0" u="none" strike="noStrike" cap="none" normalizeH="0" baseline="0" dirty="0" smtClean="0">
                          <a:ln>
                            <a:noFill/>
                          </a:ln>
                          <a:solidFill>
                            <a:schemeClr val="tx1"/>
                          </a:solidFill>
                          <a:effectLst/>
                          <a:latin typeface="Tahoma" pitchFamily="34" charset="0"/>
                          <a:cs typeface="Times New Roman" pitchFamily="18" charset="0"/>
                        </a:rPr>
                        <a:t>Dalykas (pasiekimų patikrinimas)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lt-LT" sz="1800" b="0" i="0" u="none" strike="noStrike" cap="none" normalizeH="0" baseline="0" dirty="0" smtClean="0">
                        <a:ln>
                          <a:noFill/>
                        </a:ln>
                        <a:solidFill>
                          <a:schemeClr val="tx1"/>
                        </a:solidFill>
                        <a:effectLst/>
                        <a:latin typeface="Tahom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chemeClr val="tx1"/>
                          </a:solidFill>
                          <a:effectLst/>
                          <a:latin typeface="Tahoma" pitchFamily="34" charset="0"/>
                          <a:cs typeface="Times New Roman" pitchFamily="18" charset="0"/>
                        </a:rPr>
                        <a:t>Pasiekimų lygis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lt-LT" sz="1800" b="0" i="0" u="none" strike="noStrike" cap="none" normalizeH="0" baseline="0" smtClean="0">
                        <a:ln>
                          <a:noFill/>
                        </a:ln>
                        <a:solidFill>
                          <a:schemeClr val="tx1"/>
                        </a:solidFill>
                        <a:effectLst/>
                        <a:latin typeface="Tahom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smtClean="0">
                          <a:ln>
                            <a:noFill/>
                          </a:ln>
                          <a:solidFill>
                            <a:schemeClr val="tx1"/>
                          </a:solidFill>
                          <a:effectLst/>
                          <a:latin typeface="Tahoma" pitchFamily="34" charset="0"/>
                          <a:cs typeface="Times New Roman" pitchFamily="18" charset="0"/>
                        </a:rPr>
                        <a:t>Metinis įvertinimas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lt-LT"/>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smtClean="0">
                          <a:ln>
                            <a:noFill/>
                          </a:ln>
                          <a:solidFill>
                            <a:schemeClr val="tx1"/>
                          </a:solidFill>
                          <a:effectLst/>
                          <a:latin typeface="Tahoma" pitchFamily="34" charset="0"/>
                          <a:cs typeface="Times New Roman" pitchFamily="18" charset="0"/>
                        </a:rPr>
                        <a:t>Pasiekimų patikrinimas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lt-LT"/>
                    </a:p>
                  </a:txBody>
                  <a:tcPr/>
                </a:tc>
              </a:tr>
              <a:tr h="979628">
                <a:tc vMerge="1">
                  <a:txBody>
                    <a:bodyPr/>
                    <a:lstStyle/>
                    <a:p>
                      <a:endParaRPr lang="lt-LT"/>
                    </a:p>
                  </a:txBody>
                  <a:tcPr/>
                </a:tc>
                <a:tc vMerge="1">
                  <a:txBody>
                    <a:bodyPr/>
                    <a:lstStyle/>
                    <a:p>
                      <a:endParaRPr lang="lt-L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chemeClr val="tx1"/>
                          </a:solidFill>
                          <a:effectLst/>
                          <a:latin typeface="Tahoma" pitchFamily="34" charset="0"/>
                          <a:cs typeface="Times New Roman" pitchFamily="18" charset="0"/>
                        </a:rPr>
                        <a:t>Mokinių skaičius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chemeClr val="tx1"/>
                          </a:solidFill>
                          <a:effectLst/>
                          <a:latin typeface="Tahoma" pitchFamily="34" charset="0"/>
                          <a:cs typeface="Times New Roman" pitchFamily="18" charset="0"/>
                        </a:rPr>
                        <a:t>Dalis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chemeClr val="tx1"/>
                          </a:solidFill>
                          <a:effectLst/>
                          <a:latin typeface="Tahoma" pitchFamily="34" charset="0"/>
                          <a:cs typeface="Times New Roman" pitchFamily="18" charset="0"/>
                        </a:rPr>
                        <a:t>Mokinių skaičius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chemeClr val="tx1"/>
                          </a:solidFill>
                          <a:effectLst/>
                          <a:latin typeface="Tahoma" pitchFamily="34" charset="0"/>
                          <a:cs typeface="Times New Roman" pitchFamily="18" charset="0"/>
                        </a:rPr>
                        <a:t>Dalis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019">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smtClean="0">
                          <a:ln>
                            <a:noFill/>
                          </a:ln>
                          <a:solidFill>
                            <a:schemeClr val="tx1"/>
                          </a:solidFill>
                          <a:effectLst/>
                          <a:latin typeface="Tahoma" pitchFamily="34" charset="0"/>
                          <a:cs typeface="Times New Roman" pitchFamily="18" charset="0"/>
                        </a:rPr>
                        <a:t>Lietuvių kalba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dirty="0" smtClean="0">
                          <a:ln>
                            <a:noFill/>
                          </a:ln>
                          <a:solidFill>
                            <a:schemeClr val="tx1"/>
                          </a:solidFill>
                          <a:effectLst/>
                          <a:latin typeface="Tahoma" pitchFamily="34" charset="0"/>
                          <a:cs typeface="Times New Roman" pitchFamily="18" charset="0"/>
                        </a:rPr>
                        <a:t>Patenkinamas </a:t>
                      </a:r>
                      <a:r>
                        <a:rPr kumimoji="0" lang="lt-LT" sz="1800" b="0" i="0" u="none" strike="noStrike" cap="none" normalizeH="0" baseline="0" dirty="0" smtClean="0">
                          <a:ln>
                            <a:noFill/>
                          </a:ln>
                          <a:solidFill>
                            <a:schemeClr val="tx1"/>
                          </a:solidFill>
                          <a:effectLst/>
                          <a:latin typeface="Tahoma" pitchFamily="34" charset="0"/>
                          <a:cs typeface="Times New Roman" pitchFamily="18" charset="0"/>
                        </a:rPr>
                        <a:t>– 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rgbClr val="FF0000"/>
                          </a:solidFill>
                          <a:effectLst/>
                          <a:latin typeface="Tahoma" pitchFamily="34" charset="0"/>
                          <a:cs typeface="Times New Roman" pitchFamily="18" charset="0"/>
                        </a:rPr>
                        <a:t>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rgbClr val="FF0000"/>
                          </a:solidFill>
                          <a:effectLst/>
                          <a:latin typeface="Tahoma" pitchFamily="34" charset="0"/>
                          <a:cs typeface="Times New Roman" pitchFamily="18" charset="0"/>
                        </a:rPr>
                        <a:t>2,33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rgbClr val="FF0000"/>
                          </a:solidFill>
                          <a:effectLst/>
                          <a:latin typeface="Tahoma"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rgbClr val="FF0000"/>
                          </a:solidFill>
                          <a:effectLst/>
                          <a:latin typeface="Tahoma"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019">
                <a:tc vMerge="1">
                  <a:txBody>
                    <a:bodyPr/>
                    <a:lstStyle/>
                    <a:p>
                      <a:endParaRPr lang="lt-LT"/>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smtClean="0">
                          <a:ln>
                            <a:noFill/>
                          </a:ln>
                          <a:solidFill>
                            <a:schemeClr val="tx1"/>
                          </a:solidFill>
                          <a:effectLst/>
                          <a:latin typeface="Tahoma" pitchFamily="34" charset="0"/>
                          <a:cs typeface="Times New Roman" pitchFamily="18" charset="0"/>
                        </a:rPr>
                        <a:t>Pagrindinis</a:t>
                      </a:r>
                      <a:r>
                        <a:rPr kumimoji="0" lang="lt-LT" sz="1800" b="0" i="0" u="none" strike="noStrike" cap="none" normalizeH="0" baseline="0" smtClean="0">
                          <a:ln>
                            <a:noFill/>
                          </a:ln>
                          <a:solidFill>
                            <a:schemeClr val="tx1"/>
                          </a:solidFill>
                          <a:effectLst/>
                          <a:latin typeface="Tahoma" pitchFamily="34" charset="0"/>
                          <a:cs typeface="Times New Roman" pitchFamily="18" charset="0"/>
                        </a:rPr>
                        <a:t> – 6-8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rgbClr val="FF0000"/>
                          </a:solidFill>
                          <a:effectLst/>
                          <a:latin typeface="Tahoma" pitchFamily="34" charset="0"/>
                          <a:cs typeface="Times New Roman" pitchFamily="18" charset="0"/>
                        </a:rPr>
                        <a:t>109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rgbClr val="FF0000"/>
                          </a:solidFill>
                          <a:effectLst/>
                          <a:latin typeface="Tahoma" pitchFamily="34" charset="0"/>
                          <a:cs typeface="Times New Roman" pitchFamily="18" charset="0"/>
                        </a:rPr>
                        <a:t>63</a:t>
                      </a:r>
                      <a:r>
                        <a:rPr kumimoji="0" lang="en-US" sz="1800" b="0" i="0" u="none" strike="noStrike" cap="none" normalizeH="0" baseline="0" dirty="0" smtClean="0">
                          <a:ln>
                            <a:noFill/>
                          </a:ln>
                          <a:solidFill>
                            <a:srgbClr val="FF0000"/>
                          </a:solidFill>
                          <a:effectLst/>
                          <a:latin typeface="Tahoma" pitchFamily="34" charset="0"/>
                          <a:cs typeface="Times New Roman" pitchFamily="18" charset="0"/>
                        </a:rPr>
                        <a:t>,</a:t>
                      </a:r>
                      <a:r>
                        <a:rPr kumimoji="0" lang="lt-LT" sz="1800" b="0" i="0" u="none" strike="noStrike" cap="none" normalizeH="0" baseline="0" dirty="0" smtClean="0">
                          <a:ln>
                            <a:noFill/>
                          </a:ln>
                          <a:solidFill>
                            <a:srgbClr val="FF0000"/>
                          </a:solidFill>
                          <a:effectLst/>
                          <a:latin typeface="Tahoma" pitchFamily="34" charset="0"/>
                          <a:cs typeface="Times New Roman" pitchFamily="18" charset="0"/>
                        </a:rPr>
                        <a:t>37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rgbClr val="FF0000"/>
                          </a:solidFill>
                          <a:effectLst/>
                          <a:latin typeface="Tahoma" pitchFamily="34" charset="0"/>
                          <a:cs typeface="Times New Roman" pitchFamily="18" charset="0"/>
                        </a:rPr>
                        <a:t>93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rgbClr val="FF0000"/>
                          </a:solidFill>
                          <a:effectLst/>
                          <a:latin typeface="Tahoma" pitchFamily="34" charset="0"/>
                          <a:cs typeface="Times New Roman" pitchFamily="18" charset="0"/>
                        </a:rPr>
                        <a:t>54,07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019">
                <a:tc vMerge="1">
                  <a:txBody>
                    <a:bodyPr/>
                    <a:lstStyle/>
                    <a:p>
                      <a:endParaRPr lang="lt-LT"/>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smtClean="0">
                          <a:ln>
                            <a:noFill/>
                          </a:ln>
                          <a:solidFill>
                            <a:schemeClr val="tx1"/>
                          </a:solidFill>
                          <a:effectLst/>
                          <a:latin typeface="Tahoma" pitchFamily="34" charset="0"/>
                          <a:cs typeface="Times New Roman" pitchFamily="18" charset="0"/>
                        </a:rPr>
                        <a:t>Aukštesnysis</a:t>
                      </a:r>
                      <a:r>
                        <a:rPr kumimoji="0" lang="lt-LT" sz="1800" b="0" i="0" u="none" strike="noStrike" cap="none" normalizeH="0" baseline="0" smtClean="0">
                          <a:ln>
                            <a:noFill/>
                          </a:ln>
                          <a:solidFill>
                            <a:schemeClr val="tx1"/>
                          </a:solidFill>
                          <a:effectLst/>
                          <a:latin typeface="Tahoma" pitchFamily="34" charset="0"/>
                          <a:cs typeface="Times New Roman" pitchFamily="18" charset="0"/>
                        </a:rPr>
                        <a:t> – 9-10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rgbClr val="FF0000"/>
                          </a:solidFill>
                          <a:effectLst/>
                          <a:latin typeface="Tahoma" pitchFamily="34" charset="0"/>
                          <a:cs typeface="Times New Roman" pitchFamily="18" charset="0"/>
                        </a:rPr>
                        <a:t>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rgbClr val="FF0000"/>
                          </a:solidFill>
                          <a:effectLst/>
                          <a:latin typeface="Tahoma" pitchFamily="34" charset="0"/>
                          <a:cs typeface="Times New Roman" pitchFamily="18" charset="0"/>
                        </a:rPr>
                        <a:t>34,30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rgbClr val="FF0000"/>
                          </a:solidFill>
                          <a:effectLst/>
                          <a:latin typeface="Tahoma" pitchFamily="34" charset="0"/>
                          <a:cs typeface="Times New Roman" pitchFamily="18" charset="0"/>
                        </a:rPr>
                        <a:t>79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rgbClr val="FF0000"/>
                          </a:solidFill>
                          <a:effectLst/>
                          <a:latin typeface="Tahoma" pitchFamily="34" charset="0"/>
                          <a:cs typeface="Times New Roman" pitchFamily="18" charset="0"/>
                        </a:rPr>
                        <a:t>45,93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019">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ahoma" pitchFamily="34" charset="0"/>
                          <a:cs typeface="Times New Roman" pitchFamily="18" charset="0"/>
                        </a:rPr>
                        <a:t>M</a:t>
                      </a:r>
                      <a:r>
                        <a:rPr kumimoji="0" lang="lt-LT" sz="1800" b="1" i="0" u="none" strike="noStrike" cap="none" normalizeH="0" baseline="0" smtClean="0">
                          <a:ln>
                            <a:noFill/>
                          </a:ln>
                          <a:solidFill>
                            <a:schemeClr val="tx1"/>
                          </a:solidFill>
                          <a:effectLst/>
                          <a:latin typeface="Tahoma" pitchFamily="34" charset="0"/>
                          <a:cs typeface="Times New Roman" pitchFamily="18" charset="0"/>
                        </a:rPr>
                        <a:t>atematika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smtClean="0">
                          <a:ln>
                            <a:noFill/>
                          </a:ln>
                          <a:solidFill>
                            <a:schemeClr val="tx1"/>
                          </a:solidFill>
                          <a:effectLst/>
                          <a:latin typeface="Tahoma" pitchFamily="34" charset="0"/>
                          <a:cs typeface="Times New Roman" pitchFamily="18" charset="0"/>
                        </a:rPr>
                        <a:t>Patenkinamas</a:t>
                      </a:r>
                      <a:r>
                        <a:rPr kumimoji="0" lang="lt-LT" sz="1800" b="0" i="0" u="none" strike="noStrike" cap="none" normalizeH="0" baseline="0" smtClean="0">
                          <a:ln>
                            <a:noFill/>
                          </a:ln>
                          <a:solidFill>
                            <a:schemeClr val="tx1"/>
                          </a:solidFill>
                          <a:effectLst/>
                          <a:latin typeface="Tahoma" pitchFamily="34" charset="0"/>
                          <a:cs typeface="Times New Roman" pitchFamily="18" charset="0"/>
                        </a:rPr>
                        <a:t> – 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rgbClr val="FF0000"/>
                          </a:solidFill>
                          <a:effectLst/>
                          <a:latin typeface="Tahoma" pitchFamily="34" charset="0"/>
                          <a:cs typeface="Times New Roman" pitchFamily="18" charset="0"/>
                        </a:rPr>
                        <a:t>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rgbClr val="FF0000"/>
                          </a:solidFill>
                          <a:effectLst/>
                          <a:latin typeface="Tahoma" pitchFamily="34" charset="0"/>
                          <a:cs typeface="Times New Roman" pitchFamily="18" charset="0"/>
                        </a:rPr>
                        <a:t>7,56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rgbClr val="FF0000"/>
                          </a:solidFill>
                          <a:effectLst/>
                          <a:latin typeface="Tahoma"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rgbClr val="FF0000"/>
                          </a:solidFill>
                          <a:effectLst/>
                          <a:latin typeface="Tahoma"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019">
                <a:tc vMerge="1">
                  <a:txBody>
                    <a:bodyPr/>
                    <a:lstStyle/>
                    <a:p>
                      <a:endParaRPr lang="lt-LT"/>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smtClean="0">
                          <a:ln>
                            <a:noFill/>
                          </a:ln>
                          <a:solidFill>
                            <a:schemeClr val="tx1"/>
                          </a:solidFill>
                          <a:effectLst/>
                          <a:latin typeface="Tahoma" pitchFamily="34" charset="0"/>
                          <a:cs typeface="Times New Roman" pitchFamily="18" charset="0"/>
                        </a:rPr>
                        <a:t>Pagrindinis </a:t>
                      </a:r>
                      <a:r>
                        <a:rPr kumimoji="0" lang="lt-LT" sz="1800" b="0" i="0" u="none" strike="noStrike" cap="none" normalizeH="0" baseline="0" smtClean="0">
                          <a:ln>
                            <a:noFill/>
                          </a:ln>
                          <a:solidFill>
                            <a:schemeClr val="tx1"/>
                          </a:solidFill>
                          <a:effectLst/>
                          <a:latin typeface="Tahoma" pitchFamily="34" charset="0"/>
                          <a:cs typeface="Times New Roman" pitchFamily="18" charset="0"/>
                        </a:rPr>
                        <a:t>– 6-8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rgbClr val="FF0000"/>
                          </a:solidFill>
                          <a:effectLst/>
                          <a:latin typeface="Tahoma" pitchFamily="34" charset="0"/>
                          <a:cs typeface="Times New Roman" pitchFamily="18" charset="0"/>
                        </a:rPr>
                        <a:t>119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rgbClr val="FF0000"/>
                          </a:solidFill>
                          <a:effectLst/>
                          <a:latin typeface="Tahoma" pitchFamily="34" charset="0"/>
                          <a:cs typeface="Times New Roman" pitchFamily="18" charset="0"/>
                        </a:rPr>
                        <a:t>69,19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rgbClr val="FF0000"/>
                          </a:solidFill>
                          <a:effectLst/>
                          <a:latin typeface="Tahoma" pitchFamily="34" charset="0"/>
                          <a:cs typeface="Times New Roman" pitchFamily="18" charset="0"/>
                        </a:rPr>
                        <a:t>43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rgbClr val="FF0000"/>
                          </a:solidFill>
                          <a:effectLst/>
                          <a:latin typeface="Tahoma" pitchFamily="34" charset="0"/>
                          <a:cs typeface="Times New Roman" pitchFamily="18" charset="0"/>
                        </a:rPr>
                        <a:t>25,0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019">
                <a:tc vMerge="1">
                  <a:txBody>
                    <a:bodyPr/>
                    <a:lstStyle/>
                    <a:p>
                      <a:endParaRPr lang="lt-LT"/>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smtClean="0">
                          <a:ln>
                            <a:noFill/>
                          </a:ln>
                          <a:solidFill>
                            <a:schemeClr val="tx1"/>
                          </a:solidFill>
                          <a:effectLst/>
                          <a:latin typeface="Tahoma" pitchFamily="34" charset="0"/>
                          <a:cs typeface="Times New Roman" pitchFamily="18" charset="0"/>
                        </a:rPr>
                        <a:t>Aukštesnysis</a:t>
                      </a:r>
                      <a:r>
                        <a:rPr kumimoji="0" lang="lt-LT" sz="1800" b="0" i="0" u="none" strike="noStrike" cap="none" normalizeH="0" baseline="0" smtClean="0">
                          <a:ln>
                            <a:noFill/>
                          </a:ln>
                          <a:solidFill>
                            <a:schemeClr val="tx1"/>
                          </a:solidFill>
                          <a:effectLst/>
                          <a:latin typeface="Tahoma" pitchFamily="34" charset="0"/>
                          <a:cs typeface="Times New Roman" pitchFamily="18" charset="0"/>
                        </a:rPr>
                        <a:t> – 9-10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rgbClr val="FF0000"/>
                          </a:solidFill>
                          <a:effectLst/>
                          <a:latin typeface="Tahoma" pitchFamily="34" charset="0"/>
                          <a:cs typeface="Times New Roman" pitchFamily="18" charset="0"/>
                        </a:rPr>
                        <a:t>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rgbClr val="FF0000"/>
                          </a:solidFill>
                          <a:effectLst/>
                          <a:latin typeface="Tahoma" pitchFamily="34" charset="0"/>
                          <a:cs typeface="Times New Roman" pitchFamily="18" charset="0"/>
                        </a:rPr>
                        <a:t>23,25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rgbClr val="FF0000"/>
                          </a:solidFill>
                          <a:effectLst/>
                          <a:latin typeface="Tahoma" pitchFamily="34" charset="0"/>
                          <a:cs typeface="Times New Roman" pitchFamily="18" charset="0"/>
                        </a:rPr>
                        <a:t>129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rgbClr val="FF0000"/>
                          </a:solidFill>
                          <a:effectLst/>
                          <a:latin typeface="Tahoma" pitchFamily="34" charset="0"/>
                          <a:cs typeface="Times New Roman" pitchFamily="18" charset="0"/>
                        </a:rPr>
                        <a:t>75,0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387758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838200" y="365125"/>
            <a:ext cx="10515600" cy="3395345"/>
          </a:xfrm>
        </p:spPr>
        <p:txBody>
          <a:bodyPr>
            <a:normAutofit/>
          </a:bodyPr>
          <a:lstStyle/>
          <a:p>
            <a:pPr algn="ctr" eaLnBrk="1" hangingPunct="1"/>
            <a:r>
              <a:rPr lang="lt-LT" altLang="lt-LT" sz="6000" b="1" dirty="0" smtClean="0">
                <a:latin typeface="+mn-lt"/>
              </a:rPr>
              <a:t>P A Ž A N G A</a:t>
            </a:r>
            <a:endParaRPr lang="lt-LT" altLang="lt-LT" sz="6000" b="1" dirty="0">
              <a:latin typeface="+mn-lt"/>
            </a:endParaRPr>
          </a:p>
        </p:txBody>
      </p:sp>
    </p:spTree>
    <p:extLst>
      <p:ext uri="{BB962C8B-B14F-4D97-AF65-F5344CB8AC3E}">
        <p14:creationId xmlns:p14="http://schemas.microsoft.com/office/powerpoint/2010/main" xmlns="" val="731926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lt-LT" dirty="0" smtClean="0"/>
              <a:t>PUPP rezultatų ir metinio įvertinimo dermė</a:t>
            </a:r>
            <a:endParaRPr lang="lt-LT" dirty="0"/>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xmlns="" val="1621777638"/>
              </p:ext>
            </p:extLst>
          </p:nvPr>
        </p:nvGraphicFramePr>
        <p:xfrm>
          <a:off x="1992314" y="1773239"/>
          <a:ext cx="7991475" cy="3824288"/>
        </p:xfrm>
        <a:graphic>
          <a:graphicData uri="http://schemas.openxmlformats.org/drawingml/2006/table">
            <a:tbl>
              <a:tblPr/>
              <a:tblGrid>
                <a:gridCol w="1871662"/>
                <a:gridCol w="3240088"/>
                <a:gridCol w="1584325"/>
                <a:gridCol w="1295400"/>
              </a:tblGrid>
              <a:tr h="10080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solidFill>
                            <a:schemeClr val="tx1"/>
                          </a:solidFill>
                          <a:effectLst/>
                          <a:latin typeface="Tahoma" pitchFamily="34" charset="0"/>
                          <a:cs typeface="Times New Roman" pitchFamily="18" charset="0"/>
                        </a:rPr>
                        <a:t>Dalykas (pasiekimų patikrinimas)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chemeClr val="tx1"/>
                          </a:solidFill>
                          <a:effectLst/>
                          <a:latin typeface="Tahoma" pitchFamily="34" charset="0"/>
                          <a:cs typeface="Times New Roman" pitchFamily="18" charset="0"/>
                        </a:rPr>
                        <a:t>Pasiekimų lygis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smtClean="0">
                          <a:ln>
                            <a:noFill/>
                          </a:ln>
                          <a:solidFill>
                            <a:schemeClr val="tx1"/>
                          </a:solidFill>
                          <a:effectLst/>
                          <a:latin typeface="Tahoma" pitchFamily="34" charset="0"/>
                          <a:cs typeface="Times New Roman" pitchFamily="18" charset="0"/>
                        </a:rPr>
                        <a:t>Metinis</a:t>
                      </a:r>
                      <a:r>
                        <a:rPr kumimoji="0" lang="lt-LT" sz="1800" b="0" i="0" u="none" strike="noStrike" cap="none" normalizeH="0" baseline="0" smtClean="0">
                          <a:ln>
                            <a:noFill/>
                          </a:ln>
                          <a:solidFill>
                            <a:schemeClr val="tx1"/>
                          </a:solidFill>
                          <a:effectLst/>
                          <a:latin typeface="Tahoma" pitchFamily="34" charset="0"/>
                          <a:cs typeface="Times New Roman" pitchFamily="18" charset="0"/>
                        </a:rPr>
                        <a:t> įvertinimas </a:t>
                      </a:r>
                      <a:r>
                        <a:rPr kumimoji="0" lang="lt-LT" sz="1800" b="1" i="0" u="none" strike="noStrike" cap="none" normalizeH="0" baseline="0" smtClean="0">
                          <a:ln>
                            <a:noFill/>
                          </a:ln>
                          <a:solidFill>
                            <a:schemeClr val="tx1"/>
                          </a:solidFill>
                          <a:effectLst/>
                          <a:latin typeface="Tahoma" pitchFamily="34" charset="0"/>
                          <a:cs typeface="Times New Roman" pitchFamily="18" charset="0"/>
                        </a:rPr>
                        <a:t>atitinka</a:t>
                      </a:r>
                      <a:r>
                        <a:rPr kumimoji="0" lang="lt-LT" sz="1800" b="0" i="0" u="none" strike="noStrike" cap="none" normalizeH="0" baseline="0" smtClean="0">
                          <a:ln>
                            <a:noFill/>
                          </a:ln>
                          <a:solidFill>
                            <a:schemeClr val="tx1"/>
                          </a:solidFill>
                          <a:effectLst/>
                          <a:latin typeface="Tahoma" pitchFamily="34" charset="0"/>
                          <a:cs typeface="Times New Roman" pitchFamily="18" charset="0"/>
                        </a:rPr>
                        <a:t> </a:t>
                      </a:r>
                      <a:r>
                        <a:rPr kumimoji="0" lang="lt-LT" sz="1800" b="1" i="0" u="none" strike="noStrike" cap="none" normalizeH="0" baseline="0" smtClean="0">
                          <a:ln>
                            <a:noFill/>
                          </a:ln>
                          <a:solidFill>
                            <a:schemeClr val="tx1"/>
                          </a:solidFill>
                          <a:effectLst/>
                          <a:latin typeface="Tahoma" pitchFamily="34" charset="0"/>
                          <a:cs typeface="Times New Roman" pitchFamily="18" charset="0"/>
                        </a:rPr>
                        <a:t>PUPP</a:t>
                      </a:r>
                      <a:r>
                        <a:rPr kumimoji="0" lang="lt-LT" sz="1800" b="0" i="0" u="none" strike="noStrike" cap="none" normalizeH="0" baseline="0" smtClean="0">
                          <a:ln>
                            <a:noFill/>
                          </a:ln>
                          <a:solidFill>
                            <a:schemeClr val="tx1"/>
                          </a:solidFill>
                          <a:effectLst/>
                          <a:latin typeface="Tahoma" pitchFamily="34" charset="0"/>
                          <a:cs typeface="Times New Roman" pitchFamily="18" charset="0"/>
                        </a:rPr>
                        <a:t> įvertinimą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lt-LT"/>
                    </a:p>
                  </a:txBody>
                  <a:tcPr/>
                </a:tc>
              </a:tr>
              <a:tr h="625475">
                <a:tc vMerge="1">
                  <a:txBody>
                    <a:bodyPr/>
                    <a:lstStyle/>
                    <a:p>
                      <a:endParaRPr lang="lt-LT"/>
                    </a:p>
                  </a:txBody>
                  <a:tcPr/>
                </a:tc>
                <a:tc vMerge="1">
                  <a:txBody>
                    <a:bodyPr/>
                    <a:lstStyle/>
                    <a:p>
                      <a:endParaRPr lang="lt-L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chemeClr val="tx1"/>
                          </a:solidFill>
                          <a:effectLst/>
                          <a:latin typeface="Tahoma" pitchFamily="34" charset="0"/>
                          <a:cs typeface="Times New Roman" pitchFamily="18" charset="0"/>
                        </a:rPr>
                        <a:t>Mokinių skaičius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smtClean="0">
                          <a:ln>
                            <a:noFill/>
                          </a:ln>
                          <a:solidFill>
                            <a:schemeClr val="tx1"/>
                          </a:solidFill>
                          <a:effectLst/>
                          <a:latin typeface="Tahoma" pitchFamily="34" charset="0"/>
                          <a:cs typeface="Times New Roman" pitchFamily="18" charset="0"/>
                        </a:rPr>
                        <a:t>Dalis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smtClean="0">
                          <a:ln>
                            <a:noFill/>
                          </a:ln>
                          <a:solidFill>
                            <a:schemeClr val="tx1"/>
                          </a:solidFill>
                          <a:effectLst/>
                          <a:latin typeface="Tahoma" pitchFamily="34" charset="0"/>
                          <a:cs typeface="Times New Roman" pitchFamily="18" charset="0"/>
                        </a:rPr>
                        <a:t>Lietuvių kalba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smtClean="0">
                          <a:ln>
                            <a:noFill/>
                          </a:ln>
                          <a:solidFill>
                            <a:schemeClr val="tx1"/>
                          </a:solidFill>
                          <a:effectLst/>
                          <a:latin typeface="Tahoma" pitchFamily="34" charset="0"/>
                          <a:cs typeface="Times New Roman" pitchFamily="18" charset="0"/>
                        </a:rPr>
                        <a:t>Patenkinamas</a:t>
                      </a:r>
                      <a:r>
                        <a:rPr kumimoji="0" lang="lt-LT" sz="1800" b="0" i="0" u="none" strike="noStrike" cap="none" normalizeH="0" baseline="0" smtClean="0">
                          <a:ln>
                            <a:noFill/>
                          </a:ln>
                          <a:solidFill>
                            <a:schemeClr val="tx1"/>
                          </a:solidFill>
                          <a:effectLst/>
                          <a:latin typeface="Tahoma" pitchFamily="34" charset="0"/>
                          <a:cs typeface="Times New Roman" pitchFamily="18" charset="0"/>
                        </a:rPr>
                        <a:t> – 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2000" b="0" i="0" u="none" strike="noStrike" cap="none" normalizeH="0" baseline="0" dirty="0" smtClean="0">
                          <a:ln>
                            <a:noFill/>
                          </a:ln>
                          <a:solidFill>
                            <a:schemeClr val="tx1"/>
                          </a:solidFill>
                          <a:effectLst/>
                          <a:latin typeface="Tahoma"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t-LT" sz="2000" b="0" i="0" u="none" strike="noStrike" cap="none" normalizeH="0" baseline="0" smtClean="0">
                        <a:ln>
                          <a:noFill/>
                        </a:ln>
                        <a:solidFill>
                          <a:schemeClr val="tx1"/>
                        </a:solidFill>
                        <a:effectLst/>
                        <a:latin typeface="Tahoma"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vMerge="1">
                  <a:txBody>
                    <a:bodyPr/>
                    <a:lstStyle/>
                    <a:p>
                      <a:endParaRPr lang="lt-LT"/>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smtClean="0">
                          <a:ln>
                            <a:noFill/>
                          </a:ln>
                          <a:solidFill>
                            <a:schemeClr val="tx1"/>
                          </a:solidFill>
                          <a:effectLst/>
                          <a:latin typeface="Tahoma" pitchFamily="34" charset="0"/>
                          <a:cs typeface="Times New Roman" pitchFamily="18" charset="0"/>
                        </a:rPr>
                        <a:t>Pagrindinis</a:t>
                      </a:r>
                      <a:r>
                        <a:rPr kumimoji="0" lang="lt-LT" sz="1800" b="0" i="0" u="none" strike="noStrike" cap="none" normalizeH="0" baseline="0" smtClean="0">
                          <a:ln>
                            <a:noFill/>
                          </a:ln>
                          <a:solidFill>
                            <a:schemeClr val="tx1"/>
                          </a:solidFill>
                          <a:effectLst/>
                          <a:latin typeface="Tahoma" pitchFamily="34" charset="0"/>
                          <a:cs typeface="Times New Roman" pitchFamily="18" charset="0"/>
                        </a:rPr>
                        <a:t> – 6-8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2000" b="0" i="0" u="none" strike="noStrike" cap="none" normalizeH="0" baseline="0" dirty="0" smtClean="0">
                          <a:ln>
                            <a:noFill/>
                          </a:ln>
                          <a:solidFill>
                            <a:srgbClr val="FF0000"/>
                          </a:solidFill>
                          <a:effectLst/>
                          <a:latin typeface="Tahoma" pitchFamily="34" charset="0"/>
                          <a:cs typeface="Times New Roman" pitchFamily="18" charset="0"/>
                        </a:rPr>
                        <a:t>78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2000" b="0" i="0" u="none" strike="noStrike" cap="none" normalizeH="0" baseline="0" dirty="0" smtClean="0">
                          <a:ln>
                            <a:noFill/>
                          </a:ln>
                          <a:solidFill>
                            <a:srgbClr val="FF0000"/>
                          </a:solidFill>
                          <a:effectLst/>
                          <a:latin typeface="Tahoma" pitchFamily="34" charset="0"/>
                          <a:cs typeface="Times New Roman" pitchFamily="18" charset="0"/>
                        </a:rPr>
                        <a:t>71,56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vMerge="1">
                  <a:txBody>
                    <a:bodyPr/>
                    <a:lstStyle/>
                    <a:p>
                      <a:endParaRPr lang="lt-LT"/>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smtClean="0">
                          <a:ln>
                            <a:noFill/>
                          </a:ln>
                          <a:solidFill>
                            <a:schemeClr val="tx1"/>
                          </a:solidFill>
                          <a:effectLst/>
                          <a:latin typeface="Tahoma" pitchFamily="34" charset="0"/>
                          <a:cs typeface="Times New Roman" pitchFamily="18" charset="0"/>
                        </a:rPr>
                        <a:t>Aukštesnysis</a:t>
                      </a:r>
                      <a:r>
                        <a:rPr kumimoji="0" lang="lt-LT" sz="1800" b="0" i="0" u="none" strike="noStrike" cap="none" normalizeH="0" baseline="0" smtClean="0">
                          <a:ln>
                            <a:noFill/>
                          </a:ln>
                          <a:solidFill>
                            <a:schemeClr val="tx1"/>
                          </a:solidFill>
                          <a:effectLst/>
                          <a:latin typeface="Tahoma" pitchFamily="34" charset="0"/>
                          <a:cs typeface="Times New Roman" pitchFamily="18" charset="0"/>
                        </a:rPr>
                        <a:t> – 9-10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2000" b="0" i="0" u="none" strike="noStrike" cap="none" normalizeH="0" baseline="0" dirty="0" smtClean="0">
                          <a:ln>
                            <a:noFill/>
                          </a:ln>
                          <a:solidFill>
                            <a:srgbClr val="FF0000"/>
                          </a:solidFill>
                          <a:effectLst/>
                          <a:latin typeface="Tahoma" pitchFamily="34" charset="0"/>
                          <a:cs typeface="Times New Roman" pitchFamily="18" charset="0"/>
                        </a:rPr>
                        <a:t>48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2000" b="0" i="0" u="none" strike="noStrike" cap="none" normalizeH="0" baseline="0" dirty="0" smtClean="0">
                          <a:ln>
                            <a:noFill/>
                          </a:ln>
                          <a:solidFill>
                            <a:srgbClr val="FF0000"/>
                          </a:solidFill>
                          <a:effectLst/>
                          <a:latin typeface="Tahoma" pitchFamily="34" charset="0"/>
                          <a:cs typeface="Times New Roman" pitchFamily="18" charset="0"/>
                        </a:rPr>
                        <a:t>81,36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smtClean="0">
                          <a:ln>
                            <a:noFill/>
                          </a:ln>
                          <a:solidFill>
                            <a:schemeClr val="tx1"/>
                          </a:solidFill>
                          <a:effectLst/>
                          <a:latin typeface="Tahoma" pitchFamily="34" charset="0"/>
                          <a:cs typeface="Times New Roman" pitchFamily="18" charset="0"/>
                        </a:rPr>
                        <a:t>Matematika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smtClean="0">
                          <a:ln>
                            <a:noFill/>
                          </a:ln>
                          <a:solidFill>
                            <a:schemeClr val="tx1"/>
                          </a:solidFill>
                          <a:effectLst/>
                          <a:latin typeface="Tahoma" pitchFamily="34" charset="0"/>
                          <a:cs typeface="Times New Roman" pitchFamily="18" charset="0"/>
                        </a:rPr>
                        <a:t>Patenkinamas</a:t>
                      </a:r>
                      <a:r>
                        <a:rPr kumimoji="0" lang="lt-LT" sz="1800" b="0" i="0" u="none" strike="noStrike" cap="none" normalizeH="0" baseline="0" smtClean="0">
                          <a:ln>
                            <a:noFill/>
                          </a:ln>
                          <a:solidFill>
                            <a:schemeClr val="tx1"/>
                          </a:solidFill>
                          <a:effectLst/>
                          <a:latin typeface="Tahoma" pitchFamily="34" charset="0"/>
                          <a:cs typeface="Times New Roman" pitchFamily="18" charset="0"/>
                        </a:rPr>
                        <a:t> – 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2000" b="0" i="0" u="none" strike="noStrike" cap="none" normalizeH="0" baseline="0" dirty="0" smtClean="0">
                          <a:ln>
                            <a:noFill/>
                          </a:ln>
                          <a:solidFill>
                            <a:srgbClr val="FF0000"/>
                          </a:solidFill>
                          <a:effectLst/>
                          <a:latin typeface="Tahoma"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t-LT" sz="2000" b="0" i="0" u="none" strike="noStrike" cap="none" normalizeH="0" baseline="0" dirty="0" smtClean="0">
                        <a:ln>
                          <a:noFill/>
                        </a:ln>
                        <a:solidFill>
                          <a:srgbClr val="FF0000"/>
                        </a:solidFill>
                        <a:effectLst/>
                        <a:latin typeface="Tahoma"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vMerge="1">
                  <a:txBody>
                    <a:bodyPr/>
                    <a:lstStyle/>
                    <a:p>
                      <a:endParaRPr lang="lt-LT"/>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smtClean="0">
                          <a:ln>
                            <a:noFill/>
                          </a:ln>
                          <a:solidFill>
                            <a:schemeClr val="tx1"/>
                          </a:solidFill>
                          <a:effectLst/>
                          <a:latin typeface="Tahoma" pitchFamily="34" charset="0"/>
                          <a:cs typeface="Times New Roman" pitchFamily="18" charset="0"/>
                        </a:rPr>
                        <a:t>Pagrindinis</a:t>
                      </a:r>
                      <a:r>
                        <a:rPr kumimoji="0" lang="lt-LT" sz="1800" b="0" i="0" u="none" strike="noStrike" cap="none" normalizeH="0" baseline="0" smtClean="0">
                          <a:ln>
                            <a:noFill/>
                          </a:ln>
                          <a:solidFill>
                            <a:schemeClr val="tx1"/>
                          </a:solidFill>
                          <a:effectLst/>
                          <a:latin typeface="Tahoma" pitchFamily="34" charset="0"/>
                          <a:cs typeface="Times New Roman" pitchFamily="18" charset="0"/>
                        </a:rPr>
                        <a:t> – 6-8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2000" b="0" i="0" u="none" strike="noStrike" cap="none" normalizeH="0" baseline="0" dirty="0" smtClean="0">
                          <a:ln>
                            <a:noFill/>
                          </a:ln>
                          <a:solidFill>
                            <a:srgbClr val="FF0000"/>
                          </a:solidFill>
                          <a:effectLst/>
                          <a:latin typeface="Tahoma" pitchFamily="34" charset="0"/>
                          <a:cs typeface="Times New Roman" pitchFamily="18" charset="0"/>
                        </a:rPr>
                        <a:t>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2000" b="0" i="0" u="none" strike="noStrike" cap="none" normalizeH="0" baseline="0" dirty="0" smtClean="0">
                          <a:ln>
                            <a:noFill/>
                          </a:ln>
                          <a:solidFill>
                            <a:srgbClr val="FF0000"/>
                          </a:solidFill>
                          <a:effectLst/>
                          <a:latin typeface="Tahoma" pitchFamily="34" charset="0"/>
                          <a:cs typeface="Times New Roman" pitchFamily="18" charset="0"/>
                        </a:rPr>
                        <a:t>26,05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vMerge="1">
                  <a:txBody>
                    <a:bodyPr/>
                    <a:lstStyle/>
                    <a:p>
                      <a:endParaRPr lang="lt-LT"/>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b="1" i="0" u="none" strike="noStrike" cap="none" normalizeH="0" baseline="0" smtClean="0">
                          <a:ln>
                            <a:noFill/>
                          </a:ln>
                          <a:solidFill>
                            <a:schemeClr val="tx1"/>
                          </a:solidFill>
                          <a:effectLst/>
                          <a:latin typeface="Tahoma" pitchFamily="34" charset="0"/>
                          <a:cs typeface="Times New Roman" pitchFamily="18" charset="0"/>
                        </a:rPr>
                        <a:t>Aukštesnysis</a:t>
                      </a:r>
                      <a:r>
                        <a:rPr kumimoji="0" lang="lt-LT" sz="1800" b="0" i="0" u="none" strike="noStrike" cap="none" normalizeH="0" baseline="0" smtClean="0">
                          <a:ln>
                            <a:noFill/>
                          </a:ln>
                          <a:solidFill>
                            <a:schemeClr val="tx1"/>
                          </a:solidFill>
                          <a:effectLst/>
                          <a:latin typeface="Tahoma" pitchFamily="34" charset="0"/>
                          <a:cs typeface="Times New Roman" pitchFamily="18" charset="0"/>
                        </a:rPr>
                        <a:t> – 9-10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2000" b="0" i="0" u="none" strike="noStrike" cap="none" normalizeH="0" baseline="0" dirty="0" smtClean="0">
                          <a:ln>
                            <a:noFill/>
                          </a:ln>
                          <a:solidFill>
                            <a:srgbClr val="FF0000"/>
                          </a:solidFill>
                          <a:effectLst/>
                          <a:latin typeface="Tahoma" pitchFamily="34" charset="0"/>
                          <a:cs typeface="Times New Roman" pitchFamily="18" charset="0"/>
                        </a:rPr>
                        <a:t>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2000" b="0" i="0" u="none" strike="noStrike" cap="none" normalizeH="0" baseline="0" dirty="0" smtClean="0">
                          <a:ln>
                            <a:noFill/>
                          </a:ln>
                          <a:solidFill>
                            <a:srgbClr val="FF0000"/>
                          </a:solidFill>
                          <a:effectLst/>
                          <a:latin typeface="Tahoma" pitchFamily="34" charset="0"/>
                          <a:cs typeface="Times New Roman" pitchFamily="18" charset="0"/>
                        </a:rPr>
                        <a:t>100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034299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33600" y="274638"/>
            <a:ext cx="8534400" cy="1143000"/>
          </a:xfrm>
        </p:spPr>
        <p:txBody>
          <a:bodyPr>
            <a:normAutofit/>
          </a:bodyPr>
          <a:lstStyle/>
          <a:p>
            <a:pPr>
              <a:defRPr/>
            </a:pPr>
            <a:r>
              <a:rPr lang="lt-LT" sz="3600" dirty="0">
                <a:solidFill>
                  <a:prstClr val="black"/>
                </a:solidFill>
                <a:latin typeface="Times New Roman" pitchFamily="18" charset="0"/>
                <a:ea typeface="Verdana" pitchFamily="34" charset="0"/>
                <a:cs typeface="Times New Roman" pitchFamily="18" charset="0"/>
              </a:rPr>
              <a:t>Mokymosi rezultatai </a:t>
            </a:r>
            <a:r>
              <a:rPr lang="lt-LT" sz="3200" dirty="0">
                <a:solidFill>
                  <a:prstClr val="black"/>
                </a:solidFill>
                <a:latin typeface="Times New Roman" pitchFamily="18" charset="0"/>
                <a:ea typeface="Verdana" pitchFamily="34" charset="0"/>
                <a:cs typeface="Times New Roman" pitchFamily="18" charset="0"/>
              </a:rPr>
              <a:t>(kokybė, 7-10 %</a:t>
            </a:r>
            <a:r>
              <a:rPr lang="lt-LT" sz="3600" dirty="0">
                <a:solidFill>
                  <a:prstClr val="black"/>
                </a:solidFill>
                <a:latin typeface="Times New Roman" pitchFamily="18" charset="0"/>
                <a:ea typeface="Verdana" pitchFamily="34" charset="0"/>
                <a:cs typeface="Times New Roman" pitchFamily="18" charset="0"/>
              </a:rPr>
              <a:t>) IV </a:t>
            </a:r>
            <a:r>
              <a:rPr lang="lt-LT" sz="3600" dirty="0" err="1">
                <a:solidFill>
                  <a:prstClr val="black"/>
                </a:solidFill>
                <a:latin typeface="Times New Roman" pitchFamily="18" charset="0"/>
                <a:ea typeface="Verdana" pitchFamily="34" charset="0"/>
                <a:cs typeface="Times New Roman" pitchFamily="18" charset="0"/>
              </a:rPr>
              <a:t>gimn</a:t>
            </a:r>
            <a:r>
              <a:rPr lang="lt-LT" sz="3600" dirty="0">
                <a:solidFill>
                  <a:prstClr val="black"/>
                </a:solidFill>
                <a:latin typeface="Times New Roman" pitchFamily="18" charset="0"/>
                <a:ea typeface="Verdana" pitchFamily="34" charset="0"/>
                <a:cs typeface="Times New Roman" pitchFamily="18" charset="0"/>
              </a:rPr>
              <a:t>. klasių mokinių</a:t>
            </a:r>
            <a:r>
              <a:rPr lang="en-US" sz="3600" dirty="0">
                <a:solidFill>
                  <a:prstClr val="black"/>
                </a:solidFill>
                <a:latin typeface="Times New Roman" pitchFamily="18" charset="0"/>
                <a:ea typeface="Verdana" pitchFamily="34" charset="0"/>
                <a:cs typeface="Times New Roman" pitchFamily="18" charset="0"/>
              </a:rPr>
              <a:t> (</a:t>
            </a:r>
            <a:r>
              <a:rPr lang="lt-LT" sz="3600" dirty="0">
                <a:solidFill>
                  <a:prstClr val="black"/>
                </a:solidFill>
                <a:latin typeface="Times New Roman" pitchFamily="18" charset="0"/>
                <a:ea typeface="Verdana" pitchFamily="34" charset="0"/>
                <a:cs typeface="Times New Roman" pitchFamily="18" charset="0"/>
              </a:rPr>
              <a:t>I pusmetis</a:t>
            </a:r>
            <a:r>
              <a:rPr lang="en-US" sz="3600" dirty="0">
                <a:solidFill>
                  <a:prstClr val="black"/>
                </a:solidFill>
                <a:latin typeface="Times New Roman" pitchFamily="18" charset="0"/>
                <a:ea typeface="Verdana" pitchFamily="34" charset="0"/>
                <a:cs typeface="Times New Roman" pitchFamily="18" charset="0"/>
              </a:rPr>
              <a:t>)</a:t>
            </a:r>
            <a:r>
              <a:rPr lang="lt-LT" sz="3600" dirty="0">
                <a:solidFill>
                  <a:prstClr val="black"/>
                </a:solidFill>
                <a:latin typeface="Times New Roman" pitchFamily="18" charset="0"/>
                <a:ea typeface="Verdana" pitchFamily="34" charset="0"/>
                <a:cs typeface="Times New Roman" pitchFamily="18" charset="0"/>
              </a:rPr>
              <a:t>, </a:t>
            </a:r>
            <a:endParaRPr lang="en-US" sz="2000" dirty="0">
              <a:solidFill>
                <a:schemeClr val="tx2">
                  <a:satMod val="130000"/>
                </a:schemeClr>
              </a:solidFill>
            </a:endParaRPr>
          </a:p>
        </p:txBody>
      </p:sp>
      <p:graphicFrame>
        <p:nvGraphicFramePr>
          <p:cNvPr id="2050" name="Diagrama 1"/>
          <p:cNvGraphicFramePr>
            <a:graphicFrameLocks/>
          </p:cNvGraphicFramePr>
          <p:nvPr>
            <p:extLst>
              <p:ext uri="{D42A27DB-BD31-4B8C-83A1-F6EECF244321}">
                <p14:modId xmlns:p14="http://schemas.microsoft.com/office/powerpoint/2010/main" xmlns="" val="2859960257"/>
              </p:ext>
            </p:extLst>
          </p:nvPr>
        </p:nvGraphicFramePr>
        <p:xfrm>
          <a:off x="2900363" y="1371600"/>
          <a:ext cx="7410450" cy="5210175"/>
        </p:xfrm>
        <a:graphic>
          <a:graphicData uri="http://schemas.openxmlformats.org/presentationml/2006/ole">
            <p:oleObj spid="_x0000_s4126" name="Diagrama" r:id="rId3" imgW="7448450" imgH="5029067" progId="Excel.Sheet.8">
              <p:embed/>
            </p:oleObj>
          </a:graphicData>
        </a:graphic>
      </p:graphicFrame>
    </p:spTree>
    <p:extLst>
      <p:ext uri="{BB962C8B-B14F-4D97-AF65-F5344CB8AC3E}">
        <p14:creationId xmlns:p14="http://schemas.microsoft.com/office/powerpoint/2010/main" xmlns="" val="476302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nvPr>
        </p:nvGraphicFramePr>
        <p:xfrm>
          <a:off x="2279577" y="1700809"/>
          <a:ext cx="7645401" cy="1933575"/>
        </p:xfrm>
        <a:graphic>
          <a:graphicData uri="http://schemas.openxmlformats.org/drawingml/2006/table">
            <a:tbl>
              <a:tblPr>
                <a:tableStyleId>{5C22544A-7EE6-4342-B048-85BDC9FD1C3A}</a:tableStyleId>
              </a:tblPr>
              <a:tblGrid>
                <a:gridCol w="926331"/>
                <a:gridCol w="513829"/>
                <a:gridCol w="1512168"/>
                <a:gridCol w="651479"/>
                <a:gridCol w="1364745"/>
                <a:gridCol w="554536"/>
                <a:gridCol w="571026"/>
                <a:gridCol w="599577"/>
                <a:gridCol w="494889"/>
                <a:gridCol w="456821"/>
              </a:tblGrid>
              <a:tr h="1933575">
                <a:tc>
                  <a:txBody>
                    <a:bodyPr/>
                    <a:lstStyle/>
                    <a:p>
                      <a:pPr algn="r" fontAlgn="b"/>
                      <a:r>
                        <a:rPr lang="lt-LT" sz="1100" u="none" strike="noStrike" dirty="0">
                          <a:effectLst/>
                        </a:rPr>
                        <a:t>Dalykas</a:t>
                      </a:r>
                      <a:endParaRPr lang="lt-LT" sz="1100" b="0" i="0" u="none" strike="noStrike" dirty="0">
                        <a:solidFill>
                          <a:srgbClr val="000000"/>
                        </a:solidFill>
                        <a:effectLst/>
                        <a:latin typeface="Calibri"/>
                      </a:endParaRPr>
                    </a:p>
                  </a:txBody>
                  <a:tcPr marL="9525" marR="9525" marT="9525" marB="0" vert="vert270" anchor="b"/>
                </a:tc>
                <a:tc>
                  <a:txBody>
                    <a:bodyPr/>
                    <a:lstStyle/>
                    <a:p>
                      <a:pPr algn="r" fontAlgn="b"/>
                      <a:r>
                        <a:rPr lang="lt-LT" sz="1100" u="none" strike="noStrike" dirty="0">
                          <a:effectLst/>
                        </a:rPr>
                        <a:t>Laikė egzaminą</a:t>
                      </a:r>
                      <a:endParaRPr lang="lt-LT" sz="1100" b="0" i="0" u="none" strike="noStrike" dirty="0">
                        <a:solidFill>
                          <a:srgbClr val="000000"/>
                        </a:solidFill>
                        <a:effectLst/>
                        <a:latin typeface="Calibri"/>
                      </a:endParaRPr>
                    </a:p>
                  </a:txBody>
                  <a:tcPr marL="9525" marR="9525" marT="9525" marB="0" vert="vert270" anchor="b"/>
                </a:tc>
                <a:tc>
                  <a:txBody>
                    <a:bodyPr/>
                    <a:lstStyle/>
                    <a:p>
                      <a:pPr algn="ctr" fontAlgn="ctr"/>
                      <a:r>
                        <a:rPr lang="lt-LT" sz="1100" u="none" strike="noStrike">
                          <a:effectLst/>
                        </a:rPr>
                        <a:t>Dešimtbalė vertinimo skalė</a:t>
                      </a:r>
                      <a:endParaRPr lang="lt-LT" sz="1100" b="0" i="0" u="none" strike="noStrike">
                        <a:solidFill>
                          <a:srgbClr val="000000"/>
                        </a:solidFill>
                        <a:effectLst/>
                        <a:latin typeface="Calibri"/>
                      </a:endParaRPr>
                    </a:p>
                  </a:txBody>
                  <a:tcPr marL="9525" marR="9525" marT="9525" marB="0" vert="vert270" anchor="ctr"/>
                </a:tc>
                <a:tc>
                  <a:txBody>
                    <a:bodyPr/>
                    <a:lstStyle/>
                    <a:p>
                      <a:pPr algn="ctr" fontAlgn="ctr"/>
                      <a:r>
                        <a:rPr lang="lt-LT" sz="1100" u="none" strike="noStrike">
                          <a:effectLst/>
                        </a:rPr>
                        <a:t>Metinis įvertinimas A lygiu (mokinių skaičius)</a:t>
                      </a:r>
                      <a:endParaRPr lang="lt-LT" sz="1100" b="0" i="0" u="none" strike="noStrike">
                        <a:solidFill>
                          <a:srgbClr val="000000"/>
                        </a:solidFill>
                        <a:effectLst/>
                        <a:latin typeface="Calibri"/>
                      </a:endParaRPr>
                    </a:p>
                  </a:txBody>
                  <a:tcPr marL="9525" marR="9525" marT="9525" marB="0" vert="vert270" anchor="ctr"/>
                </a:tc>
                <a:tc>
                  <a:txBody>
                    <a:bodyPr/>
                    <a:lstStyle/>
                    <a:p>
                      <a:pPr algn="r" fontAlgn="b"/>
                      <a:r>
                        <a:rPr lang="lt-LT" sz="1100" u="none" strike="noStrike">
                          <a:effectLst/>
                        </a:rPr>
                        <a:t>Valstybinių brandos egzaminų vetinimo skalė</a:t>
                      </a:r>
                      <a:endParaRPr lang="lt-LT" sz="1100" b="0" i="0" u="none" strike="noStrike">
                        <a:solidFill>
                          <a:srgbClr val="000000"/>
                        </a:solidFill>
                        <a:effectLst/>
                        <a:latin typeface="Calibri"/>
                      </a:endParaRPr>
                    </a:p>
                  </a:txBody>
                  <a:tcPr marL="9525" marR="9525" marT="9525" marB="0" vert="vert270" anchor="b"/>
                </a:tc>
                <a:tc>
                  <a:txBody>
                    <a:bodyPr/>
                    <a:lstStyle/>
                    <a:p>
                      <a:pPr algn="ctr" fontAlgn="b"/>
                      <a:r>
                        <a:rPr lang="lt-LT" sz="1100" u="none" strike="noStrike">
                          <a:effectLst/>
                        </a:rPr>
                        <a:t>Mokinių skaičius, išlaikiusius egzaminus pagal lygius                                                                                 </a:t>
                      </a:r>
                      <a:endParaRPr lang="lt-LT" sz="1100" b="0" i="0" u="none" strike="noStrike">
                        <a:solidFill>
                          <a:srgbClr val="000000"/>
                        </a:solidFill>
                        <a:effectLst/>
                        <a:latin typeface="Calibri"/>
                      </a:endParaRPr>
                    </a:p>
                  </a:txBody>
                  <a:tcPr marL="9525" marR="9525" marT="9525" marB="0" vert="vert270" anchor="b"/>
                </a:tc>
                <a:tc>
                  <a:txBody>
                    <a:bodyPr/>
                    <a:lstStyle/>
                    <a:p>
                      <a:pPr algn="r" fontAlgn="b"/>
                      <a:r>
                        <a:rPr lang="lt-LT" sz="1200" u="none" strike="noStrike">
                          <a:effectLst/>
                        </a:rPr>
                        <a:t>Mokinių skaičius, kurių metinis pažymys atitinka  BE vertinimą</a:t>
                      </a:r>
                      <a:endParaRPr lang="lt-LT" sz="1200" b="0" i="0" u="none" strike="noStrike">
                        <a:solidFill>
                          <a:srgbClr val="000000"/>
                        </a:solidFill>
                        <a:effectLst/>
                        <a:latin typeface="Times New Roman"/>
                      </a:endParaRPr>
                    </a:p>
                  </a:txBody>
                  <a:tcPr marL="9525" marR="9525" marT="9525" marB="0" vert="vert270" anchor="b"/>
                </a:tc>
                <a:tc>
                  <a:txBody>
                    <a:bodyPr/>
                    <a:lstStyle/>
                    <a:p>
                      <a:pPr algn="r" fontAlgn="b"/>
                      <a:r>
                        <a:rPr lang="lt-LT" sz="1200" u="none" strike="noStrike">
                          <a:effectLst/>
                        </a:rPr>
                        <a:t>Mokinių skaičius (proc.), kurių metinis pažymys atitinka  BE vertinimą</a:t>
                      </a:r>
                      <a:endParaRPr lang="lt-LT" sz="1200" b="0" i="0" u="none" strike="noStrike">
                        <a:solidFill>
                          <a:srgbClr val="000000"/>
                        </a:solidFill>
                        <a:effectLst/>
                        <a:latin typeface="Times New Roman"/>
                      </a:endParaRPr>
                    </a:p>
                  </a:txBody>
                  <a:tcPr marL="9525" marR="9525" marT="9525" marB="0" vert="vert270" anchor="b"/>
                </a:tc>
                <a:tc>
                  <a:txBody>
                    <a:bodyPr/>
                    <a:lstStyle/>
                    <a:p>
                      <a:pPr algn="r" fontAlgn="b"/>
                      <a:r>
                        <a:rPr lang="lt-LT" sz="1100" u="none" strike="noStrike">
                          <a:effectLst/>
                        </a:rPr>
                        <a:t>Aukšteniu lygiu gavusių mokinių skaičius</a:t>
                      </a:r>
                      <a:endParaRPr lang="lt-LT" sz="1100" b="1" i="0" u="none" strike="noStrike">
                        <a:solidFill>
                          <a:srgbClr val="000000"/>
                        </a:solidFill>
                        <a:effectLst/>
                        <a:latin typeface="Calibri"/>
                      </a:endParaRPr>
                    </a:p>
                  </a:txBody>
                  <a:tcPr marL="9525" marR="9525" marT="9525" marB="0" vert="vert270" anchor="b"/>
                </a:tc>
                <a:tc>
                  <a:txBody>
                    <a:bodyPr/>
                    <a:lstStyle/>
                    <a:p>
                      <a:pPr algn="r" fontAlgn="b"/>
                      <a:r>
                        <a:rPr lang="lt-LT" sz="1100" u="none" strike="noStrike" dirty="0">
                          <a:effectLst/>
                        </a:rPr>
                        <a:t>Žemesniu  lygiu gavusių mokinių skaičius</a:t>
                      </a:r>
                      <a:endParaRPr lang="lt-LT" sz="1100" b="1" i="0" u="none" strike="noStrike" dirty="0">
                        <a:solidFill>
                          <a:srgbClr val="000000"/>
                        </a:solidFill>
                        <a:effectLst/>
                        <a:latin typeface="Calibri"/>
                      </a:endParaRPr>
                    </a:p>
                  </a:txBody>
                  <a:tcPr marL="9525" marR="9525" marT="9525" marB="0" vert="vert270" anchor="b"/>
                </a:tc>
              </a:tr>
            </a:tbl>
          </a:graphicData>
        </a:graphic>
      </p:graphicFrame>
      <p:graphicFrame>
        <p:nvGraphicFramePr>
          <p:cNvPr id="5" name="Lentelė 4"/>
          <p:cNvGraphicFramePr>
            <a:graphicFrameLocks noGrp="1"/>
          </p:cNvGraphicFramePr>
          <p:nvPr/>
        </p:nvGraphicFramePr>
        <p:xfrm>
          <a:off x="2279650" y="3644901"/>
          <a:ext cx="7645401" cy="2068818"/>
        </p:xfrm>
        <a:graphic>
          <a:graphicData uri="http://schemas.openxmlformats.org/drawingml/2006/table">
            <a:tbl>
              <a:tblPr>
                <a:tableStyleId>{5C22544A-7EE6-4342-B048-85BDC9FD1C3A}</a:tableStyleId>
              </a:tblPr>
              <a:tblGrid>
                <a:gridCol w="926331"/>
                <a:gridCol w="513829"/>
                <a:gridCol w="1512168"/>
                <a:gridCol w="651479"/>
                <a:gridCol w="1319704"/>
                <a:gridCol w="599577"/>
                <a:gridCol w="571026"/>
                <a:gridCol w="599577"/>
                <a:gridCol w="494889"/>
                <a:gridCol w="456821"/>
              </a:tblGrid>
              <a:tr h="344752">
                <a:tc rowSpan="3">
                  <a:txBody>
                    <a:bodyPr/>
                    <a:lstStyle/>
                    <a:p>
                      <a:pPr algn="ctr" fontAlgn="ctr"/>
                      <a:r>
                        <a:rPr lang="lt-LT" sz="1100" u="none" strike="noStrike" dirty="0">
                          <a:effectLst/>
                        </a:rPr>
                        <a:t>Fizika</a:t>
                      </a:r>
                      <a:endParaRPr lang="lt-LT" sz="1100" b="1" i="0" u="none" strike="noStrike" dirty="0">
                        <a:solidFill>
                          <a:srgbClr val="000000"/>
                        </a:solidFill>
                        <a:effectLst/>
                        <a:latin typeface="Calibri"/>
                      </a:endParaRPr>
                    </a:p>
                  </a:txBody>
                  <a:tcPr marL="9525" marR="9525" marT="9523" marB="0" anchor="ctr"/>
                </a:tc>
                <a:tc rowSpan="3">
                  <a:txBody>
                    <a:bodyPr/>
                    <a:lstStyle/>
                    <a:p>
                      <a:pPr algn="ctr" fontAlgn="ctr"/>
                      <a:r>
                        <a:rPr lang="lt-LT" sz="1100" u="none" strike="noStrike">
                          <a:effectLst/>
                        </a:rPr>
                        <a:t>58</a:t>
                      </a:r>
                      <a:endParaRPr lang="lt-LT" sz="1100" b="1" i="0" u="none" strike="noStrike">
                        <a:solidFill>
                          <a:srgbClr val="000000"/>
                        </a:solidFill>
                        <a:effectLst/>
                        <a:latin typeface="Calibri"/>
                      </a:endParaRPr>
                    </a:p>
                  </a:txBody>
                  <a:tcPr marL="9525" marR="9525" marT="9523" marB="0" anchor="ctr"/>
                </a:tc>
                <a:tc>
                  <a:txBody>
                    <a:bodyPr/>
                    <a:lstStyle/>
                    <a:p>
                      <a:pPr algn="l" fontAlgn="b"/>
                      <a:r>
                        <a:rPr lang="lt-LT" sz="1100" u="none" strike="noStrike">
                          <a:effectLst/>
                        </a:rPr>
                        <a:t>Aukštesnysis (9-10)</a:t>
                      </a:r>
                      <a:endParaRPr lang="lt-LT" sz="1100" b="0"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21</a:t>
                      </a:r>
                      <a:endParaRPr lang="lt-LT" sz="1100" b="1" i="0" u="none" strike="noStrike">
                        <a:solidFill>
                          <a:srgbClr val="000000"/>
                        </a:solidFill>
                        <a:effectLst/>
                        <a:latin typeface="Calibri"/>
                      </a:endParaRPr>
                    </a:p>
                  </a:txBody>
                  <a:tcPr marL="9525" marR="9525" marT="9523" marB="0" anchor="b"/>
                </a:tc>
                <a:tc>
                  <a:txBody>
                    <a:bodyPr/>
                    <a:lstStyle/>
                    <a:p>
                      <a:pPr algn="l" fontAlgn="b"/>
                      <a:r>
                        <a:rPr lang="lt-LT" sz="1100" u="none" strike="noStrike" dirty="0">
                          <a:effectLst/>
                        </a:rPr>
                        <a:t>Aukštesnysis </a:t>
                      </a:r>
                      <a:endParaRPr lang="lt-LT" sz="1100" u="none" strike="noStrike" dirty="0" smtClean="0">
                        <a:effectLst/>
                      </a:endParaRPr>
                    </a:p>
                    <a:p>
                      <a:pPr algn="l" fontAlgn="b"/>
                      <a:r>
                        <a:rPr lang="lt-LT" sz="1100" u="none" strike="noStrike" dirty="0" smtClean="0">
                          <a:effectLst/>
                        </a:rPr>
                        <a:t>(</a:t>
                      </a:r>
                      <a:r>
                        <a:rPr lang="lt-LT" sz="1100" u="none" strike="noStrike" dirty="0">
                          <a:effectLst/>
                        </a:rPr>
                        <a:t>86-100)</a:t>
                      </a:r>
                      <a:endParaRPr lang="lt-LT" sz="1100" b="0" i="0" u="none" strike="noStrike" dirty="0">
                        <a:solidFill>
                          <a:srgbClr val="000000"/>
                        </a:solidFill>
                        <a:effectLst/>
                        <a:latin typeface="Calibri"/>
                      </a:endParaRPr>
                    </a:p>
                  </a:txBody>
                  <a:tcPr marL="9525" marR="9525" marT="9523" marB="0" anchor="b"/>
                </a:tc>
                <a:tc>
                  <a:txBody>
                    <a:bodyPr/>
                    <a:lstStyle/>
                    <a:p>
                      <a:pPr algn="ctr" fontAlgn="b"/>
                      <a:r>
                        <a:rPr lang="lt-LT" sz="1100" u="none" strike="noStrike">
                          <a:effectLst/>
                        </a:rPr>
                        <a:t>24</a:t>
                      </a:r>
                      <a:endParaRPr lang="lt-LT" sz="1100" b="0"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16</a:t>
                      </a:r>
                      <a:endParaRPr lang="lt-LT" sz="1100" b="1"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76,19</a:t>
                      </a:r>
                      <a:endParaRPr lang="lt-LT" sz="1100" b="1" i="1" u="none" strike="noStrike">
                        <a:solidFill>
                          <a:srgbClr val="000000"/>
                        </a:solidFill>
                        <a:effectLst/>
                        <a:latin typeface="Calibri"/>
                      </a:endParaRPr>
                    </a:p>
                  </a:txBody>
                  <a:tcPr marL="9525" marR="9525" marT="9523" marB="0" anchor="b"/>
                </a:tc>
                <a:tc>
                  <a:txBody>
                    <a:bodyPr/>
                    <a:lstStyle/>
                    <a:p>
                      <a:pPr algn="ctr" fontAlgn="b"/>
                      <a:r>
                        <a:rPr lang="lt-LT" sz="1100" u="none" strike="noStrike">
                          <a:effectLst/>
                        </a:rPr>
                        <a:t>–</a:t>
                      </a:r>
                      <a:endParaRPr lang="lt-LT" sz="1100" b="1"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5</a:t>
                      </a:r>
                      <a:endParaRPr lang="lt-LT" sz="1100" b="0" i="0" u="none" strike="noStrike">
                        <a:solidFill>
                          <a:srgbClr val="000000"/>
                        </a:solidFill>
                        <a:effectLst/>
                        <a:latin typeface="Calibri"/>
                      </a:endParaRPr>
                    </a:p>
                  </a:txBody>
                  <a:tcPr marL="9525" marR="9525" marT="9523" marB="0" anchor="b"/>
                </a:tc>
              </a:tr>
              <a:tr h="344752">
                <a:tc vMerge="1">
                  <a:txBody>
                    <a:bodyPr/>
                    <a:lstStyle/>
                    <a:p>
                      <a:endParaRPr lang="lt-LT"/>
                    </a:p>
                  </a:txBody>
                  <a:tcPr/>
                </a:tc>
                <a:tc vMerge="1">
                  <a:txBody>
                    <a:bodyPr/>
                    <a:lstStyle/>
                    <a:p>
                      <a:endParaRPr lang="lt-LT"/>
                    </a:p>
                  </a:txBody>
                  <a:tcPr/>
                </a:tc>
                <a:tc>
                  <a:txBody>
                    <a:bodyPr/>
                    <a:lstStyle/>
                    <a:p>
                      <a:pPr algn="l" fontAlgn="b"/>
                      <a:r>
                        <a:rPr lang="lt-LT" sz="1100" u="none" strike="noStrike">
                          <a:effectLst/>
                        </a:rPr>
                        <a:t>Pagrindinis (6-8)</a:t>
                      </a:r>
                      <a:endParaRPr lang="lt-LT" sz="1100" b="0"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34</a:t>
                      </a:r>
                      <a:endParaRPr lang="lt-LT" sz="1100" b="1" i="0" u="none" strike="noStrike">
                        <a:solidFill>
                          <a:srgbClr val="000000"/>
                        </a:solidFill>
                        <a:effectLst/>
                        <a:latin typeface="Calibri"/>
                      </a:endParaRPr>
                    </a:p>
                  </a:txBody>
                  <a:tcPr marL="9525" marR="9525" marT="9523" marB="0" anchor="b"/>
                </a:tc>
                <a:tc>
                  <a:txBody>
                    <a:bodyPr/>
                    <a:lstStyle/>
                    <a:p>
                      <a:pPr algn="l" fontAlgn="b"/>
                      <a:r>
                        <a:rPr lang="lt-LT" sz="1100" u="none" strike="noStrike" dirty="0">
                          <a:effectLst/>
                        </a:rPr>
                        <a:t>Pagrindinis </a:t>
                      </a:r>
                      <a:endParaRPr lang="lt-LT" sz="1100" u="none" strike="noStrike" dirty="0" smtClean="0">
                        <a:effectLst/>
                      </a:endParaRPr>
                    </a:p>
                    <a:p>
                      <a:pPr algn="l" fontAlgn="b"/>
                      <a:r>
                        <a:rPr lang="lt-LT" sz="1100" u="none" strike="noStrike" dirty="0" smtClean="0">
                          <a:effectLst/>
                        </a:rPr>
                        <a:t>(</a:t>
                      </a:r>
                      <a:r>
                        <a:rPr lang="lt-LT" sz="1100" u="none" strike="noStrike" dirty="0">
                          <a:effectLst/>
                        </a:rPr>
                        <a:t>36-85)</a:t>
                      </a:r>
                      <a:endParaRPr lang="lt-LT" sz="1100" b="0" i="0" u="none" strike="noStrike" dirty="0">
                        <a:solidFill>
                          <a:srgbClr val="000000"/>
                        </a:solidFill>
                        <a:effectLst/>
                        <a:latin typeface="Calibri"/>
                      </a:endParaRPr>
                    </a:p>
                  </a:txBody>
                  <a:tcPr marL="9525" marR="9525" marT="9523" marB="0" anchor="b"/>
                </a:tc>
                <a:tc>
                  <a:txBody>
                    <a:bodyPr/>
                    <a:lstStyle/>
                    <a:p>
                      <a:pPr algn="ctr" fontAlgn="b"/>
                      <a:r>
                        <a:rPr lang="lt-LT" sz="1100" u="none" strike="noStrike">
                          <a:effectLst/>
                        </a:rPr>
                        <a:t>34</a:t>
                      </a:r>
                      <a:endParaRPr lang="lt-LT" sz="1100" b="0"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26</a:t>
                      </a:r>
                      <a:endParaRPr lang="lt-LT" sz="1100" b="1"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76,47</a:t>
                      </a:r>
                      <a:endParaRPr lang="lt-LT" sz="1100" b="1" i="1"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8</a:t>
                      </a:r>
                      <a:endParaRPr lang="lt-LT" sz="1100" b="0" i="0" u="none" strike="noStrike">
                        <a:solidFill>
                          <a:srgbClr val="000000"/>
                        </a:solidFill>
                        <a:effectLst/>
                        <a:latin typeface="Calibri"/>
                      </a:endParaRPr>
                    </a:p>
                  </a:txBody>
                  <a:tcPr marL="9525" marR="9525" marT="9523" marB="0" anchor="b"/>
                </a:tc>
                <a:tc>
                  <a:txBody>
                    <a:bodyPr/>
                    <a:lstStyle/>
                    <a:p>
                      <a:pPr algn="l" fontAlgn="b"/>
                      <a:r>
                        <a:rPr lang="lt-LT" sz="1100" u="none" strike="noStrike">
                          <a:effectLst/>
                        </a:rPr>
                        <a:t> </a:t>
                      </a:r>
                      <a:endParaRPr lang="lt-LT" sz="1100" b="0" i="0" u="none" strike="noStrike">
                        <a:solidFill>
                          <a:srgbClr val="000000"/>
                        </a:solidFill>
                        <a:effectLst/>
                        <a:latin typeface="Calibri"/>
                      </a:endParaRPr>
                    </a:p>
                  </a:txBody>
                  <a:tcPr marL="9525" marR="9525" marT="9523" marB="0" anchor="b"/>
                </a:tc>
              </a:tr>
              <a:tr h="344752">
                <a:tc vMerge="1">
                  <a:txBody>
                    <a:bodyPr/>
                    <a:lstStyle/>
                    <a:p>
                      <a:endParaRPr lang="lt-LT"/>
                    </a:p>
                  </a:txBody>
                  <a:tcPr/>
                </a:tc>
                <a:tc vMerge="1">
                  <a:txBody>
                    <a:bodyPr/>
                    <a:lstStyle/>
                    <a:p>
                      <a:endParaRPr lang="lt-LT"/>
                    </a:p>
                  </a:txBody>
                  <a:tcPr/>
                </a:tc>
                <a:tc>
                  <a:txBody>
                    <a:bodyPr/>
                    <a:lstStyle/>
                    <a:p>
                      <a:pPr algn="l" fontAlgn="b"/>
                      <a:r>
                        <a:rPr lang="lt-LT" sz="1100" u="none" strike="noStrike">
                          <a:effectLst/>
                        </a:rPr>
                        <a:t>Patenkinamas (4-5)</a:t>
                      </a:r>
                      <a:endParaRPr lang="lt-LT" sz="1100" b="0"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3</a:t>
                      </a:r>
                      <a:endParaRPr lang="lt-LT" sz="1100" b="1" i="0" u="none" strike="noStrike">
                        <a:solidFill>
                          <a:srgbClr val="000000"/>
                        </a:solidFill>
                        <a:effectLst/>
                        <a:latin typeface="Calibri"/>
                      </a:endParaRPr>
                    </a:p>
                  </a:txBody>
                  <a:tcPr marL="9525" marR="9525" marT="9523" marB="0" anchor="b"/>
                </a:tc>
                <a:tc>
                  <a:txBody>
                    <a:bodyPr/>
                    <a:lstStyle/>
                    <a:p>
                      <a:pPr algn="l" fontAlgn="b"/>
                      <a:r>
                        <a:rPr lang="lt-LT" sz="1100" u="none" strike="noStrike" dirty="0">
                          <a:effectLst/>
                        </a:rPr>
                        <a:t>Patenkinamas </a:t>
                      </a:r>
                      <a:endParaRPr lang="lt-LT" sz="1100" u="none" strike="noStrike" dirty="0" smtClean="0">
                        <a:effectLst/>
                      </a:endParaRPr>
                    </a:p>
                    <a:p>
                      <a:pPr algn="l" fontAlgn="b"/>
                      <a:r>
                        <a:rPr lang="lt-LT" sz="1100" u="none" strike="noStrike" dirty="0" smtClean="0">
                          <a:effectLst/>
                        </a:rPr>
                        <a:t>(</a:t>
                      </a:r>
                      <a:r>
                        <a:rPr lang="lt-LT" sz="1100" u="none" strike="noStrike" dirty="0">
                          <a:effectLst/>
                        </a:rPr>
                        <a:t>16-35)</a:t>
                      </a:r>
                      <a:endParaRPr lang="lt-LT" sz="1100" b="0" i="0" u="none" strike="noStrike" dirty="0">
                        <a:solidFill>
                          <a:srgbClr val="000000"/>
                        </a:solidFill>
                        <a:effectLst/>
                        <a:latin typeface="Calibri"/>
                      </a:endParaRPr>
                    </a:p>
                  </a:txBody>
                  <a:tcPr marL="9525" marR="9525" marT="9523" marB="0" anchor="b"/>
                </a:tc>
                <a:tc>
                  <a:txBody>
                    <a:bodyPr/>
                    <a:lstStyle/>
                    <a:p>
                      <a:pPr algn="ctr" fontAlgn="b"/>
                      <a:r>
                        <a:rPr lang="lt-LT" sz="1100" u="none" strike="noStrike">
                          <a:effectLst/>
                        </a:rPr>
                        <a:t>0</a:t>
                      </a:r>
                      <a:endParaRPr lang="lt-LT" sz="1100" b="0"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0</a:t>
                      </a:r>
                      <a:endParaRPr lang="lt-LT" sz="1100" b="1"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0</a:t>
                      </a:r>
                      <a:endParaRPr lang="lt-LT" sz="1100" b="1" i="1"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3</a:t>
                      </a:r>
                      <a:endParaRPr lang="lt-LT" sz="1100" b="0"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0</a:t>
                      </a:r>
                      <a:endParaRPr lang="lt-LT" sz="1100" b="0" i="0" u="none" strike="noStrike">
                        <a:solidFill>
                          <a:srgbClr val="000000"/>
                        </a:solidFill>
                        <a:effectLst/>
                        <a:latin typeface="Calibri"/>
                      </a:endParaRPr>
                    </a:p>
                  </a:txBody>
                  <a:tcPr marL="9525" marR="9525" marT="9523" marB="0" anchor="b"/>
                </a:tc>
              </a:tr>
              <a:tr h="344752">
                <a:tc rowSpan="3">
                  <a:txBody>
                    <a:bodyPr/>
                    <a:lstStyle/>
                    <a:p>
                      <a:pPr algn="ctr" fontAlgn="ctr"/>
                      <a:r>
                        <a:rPr lang="lt-LT" sz="1100" u="none" strike="noStrike">
                          <a:effectLst/>
                        </a:rPr>
                        <a:t>Matematika</a:t>
                      </a:r>
                      <a:endParaRPr lang="lt-LT" sz="1100" b="1" i="0" u="none" strike="noStrike">
                        <a:solidFill>
                          <a:srgbClr val="000000"/>
                        </a:solidFill>
                        <a:effectLst/>
                        <a:latin typeface="Calibri"/>
                      </a:endParaRPr>
                    </a:p>
                  </a:txBody>
                  <a:tcPr marL="9525" marR="9525" marT="9523" marB="0" anchor="ctr"/>
                </a:tc>
                <a:tc rowSpan="3">
                  <a:txBody>
                    <a:bodyPr/>
                    <a:lstStyle/>
                    <a:p>
                      <a:pPr algn="ctr" fontAlgn="ctr"/>
                      <a:r>
                        <a:rPr lang="lt-LT" sz="1100" u="none" strike="noStrike">
                          <a:effectLst/>
                        </a:rPr>
                        <a:t>173</a:t>
                      </a:r>
                      <a:endParaRPr lang="lt-LT" sz="1100" b="1" i="0" u="none" strike="noStrike">
                        <a:solidFill>
                          <a:srgbClr val="000000"/>
                        </a:solidFill>
                        <a:effectLst/>
                        <a:latin typeface="Calibri"/>
                      </a:endParaRPr>
                    </a:p>
                  </a:txBody>
                  <a:tcPr marL="9525" marR="9525" marT="9523" marB="0" anchor="ctr"/>
                </a:tc>
                <a:tc>
                  <a:txBody>
                    <a:bodyPr/>
                    <a:lstStyle/>
                    <a:p>
                      <a:pPr algn="l" fontAlgn="b"/>
                      <a:r>
                        <a:rPr lang="lt-LT" sz="1100" u="none" strike="noStrike">
                          <a:effectLst/>
                        </a:rPr>
                        <a:t>Aukštesnysis (9-10)</a:t>
                      </a:r>
                      <a:endParaRPr lang="lt-LT" sz="1100" b="0"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50</a:t>
                      </a:r>
                      <a:endParaRPr lang="lt-LT" sz="1100" b="1" i="0" u="none" strike="noStrike">
                        <a:solidFill>
                          <a:srgbClr val="000000"/>
                        </a:solidFill>
                        <a:effectLst/>
                        <a:latin typeface="Calibri"/>
                      </a:endParaRPr>
                    </a:p>
                  </a:txBody>
                  <a:tcPr marL="9525" marR="9525" marT="9523" marB="0" anchor="b"/>
                </a:tc>
                <a:tc>
                  <a:txBody>
                    <a:bodyPr/>
                    <a:lstStyle/>
                    <a:p>
                      <a:pPr algn="l" fontAlgn="b"/>
                      <a:r>
                        <a:rPr lang="lt-LT" sz="1100" u="none" strike="noStrike" dirty="0">
                          <a:effectLst/>
                        </a:rPr>
                        <a:t>Aukštesnysis </a:t>
                      </a:r>
                      <a:endParaRPr lang="lt-LT" sz="1100" u="none" strike="noStrike" dirty="0" smtClean="0">
                        <a:effectLst/>
                      </a:endParaRPr>
                    </a:p>
                    <a:p>
                      <a:pPr algn="l" fontAlgn="b"/>
                      <a:r>
                        <a:rPr lang="lt-LT" sz="1100" u="none" strike="noStrike" dirty="0" smtClean="0">
                          <a:effectLst/>
                        </a:rPr>
                        <a:t>(</a:t>
                      </a:r>
                      <a:r>
                        <a:rPr lang="lt-LT" sz="1100" u="none" strike="noStrike" dirty="0">
                          <a:effectLst/>
                        </a:rPr>
                        <a:t>86-100)</a:t>
                      </a:r>
                      <a:endParaRPr lang="lt-LT" sz="1100" b="0" i="0" u="none" strike="noStrike" dirty="0">
                        <a:solidFill>
                          <a:srgbClr val="000000"/>
                        </a:solidFill>
                        <a:effectLst/>
                        <a:latin typeface="Calibri"/>
                      </a:endParaRPr>
                    </a:p>
                  </a:txBody>
                  <a:tcPr marL="9525" marR="9525" marT="9523" marB="0" anchor="b"/>
                </a:tc>
                <a:tc>
                  <a:txBody>
                    <a:bodyPr/>
                    <a:lstStyle/>
                    <a:p>
                      <a:pPr algn="ctr" fontAlgn="b"/>
                      <a:r>
                        <a:rPr lang="lt-LT" sz="1100" u="none" strike="noStrike">
                          <a:effectLst/>
                        </a:rPr>
                        <a:t>63</a:t>
                      </a:r>
                      <a:endParaRPr lang="lt-LT" sz="1100" b="0"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40</a:t>
                      </a:r>
                      <a:endParaRPr lang="lt-LT" sz="1100" b="1"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80</a:t>
                      </a:r>
                      <a:endParaRPr lang="lt-LT" sz="1100" b="1" i="1" u="none" strike="noStrike">
                        <a:solidFill>
                          <a:srgbClr val="000000"/>
                        </a:solidFill>
                        <a:effectLst/>
                        <a:latin typeface="Calibri"/>
                      </a:endParaRPr>
                    </a:p>
                  </a:txBody>
                  <a:tcPr marL="9525" marR="9525" marT="9523" marB="0" anchor="b"/>
                </a:tc>
                <a:tc>
                  <a:txBody>
                    <a:bodyPr/>
                    <a:lstStyle/>
                    <a:p>
                      <a:pPr algn="ctr" fontAlgn="b"/>
                      <a:r>
                        <a:rPr lang="lt-LT" sz="1100" u="none" strike="noStrike">
                          <a:effectLst/>
                        </a:rPr>
                        <a:t>–</a:t>
                      </a:r>
                      <a:endParaRPr lang="lt-LT" sz="1100" b="1"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10</a:t>
                      </a:r>
                      <a:endParaRPr lang="lt-LT" sz="1100" b="0" i="0" u="none" strike="noStrike">
                        <a:solidFill>
                          <a:srgbClr val="000000"/>
                        </a:solidFill>
                        <a:effectLst/>
                        <a:latin typeface="Calibri"/>
                      </a:endParaRPr>
                    </a:p>
                  </a:txBody>
                  <a:tcPr marL="9525" marR="9525" marT="9523" marB="0" anchor="b"/>
                </a:tc>
              </a:tr>
              <a:tr h="344752">
                <a:tc vMerge="1">
                  <a:txBody>
                    <a:bodyPr/>
                    <a:lstStyle/>
                    <a:p>
                      <a:endParaRPr lang="lt-LT"/>
                    </a:p>
                  </a:txBody>
                  <a:tcPr/>
                </a:tc>
                <a:tc vMerge="1">
                  <a:txBody>
                    <a:bodyPr/>
                    <a:lstStyle/>
                    <a:p>
                      <a:endParaRPr lang="lt-LT"/>
                    </a:p>
                  </a:txBody>
                  <a:tcPr/>
                </a:tc>
                <a:tc>
                  <a:txBody>
                    <a:bodyPr/>
                    <a:lstStyle/>
                    <a:p>
                      <a:pPr algn="l" fontAlgn="b"/>
                      <a:r>
                        <a:rPr lang="lt-LT" sz="1100" u="none" strike="noStrike">
                          <a:effectLst/>
                        </a:rPr>
                        <a:t>Pagrindinis (6-8)</a:t>
                      </a:r>
                      <a:endParaRPr lang="lt-LT" sz="1100" b="0"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95</a:t>
                      </a:r>
                      <a:endParaRPr lang="lt-LT" sz="1100" b="1" i="0" u="none" strike="noStrike">
                        <a:solidFill>
                          <a:srgbClr val="000000"/>
                        </a:solidFill>
                        <a:effectLst/>
                        <a:latin typeface="Calibri"/>
                      </a:endParaRPr>
                    </a:p>
                  </a:txBody>
                  <a:tcPr marL="9525" marR="9525" marT="9523" marB="0" anchor="b"/>
                </a:tc>
                <a:tc>
                  <a:txBody>
                    <a:bodyPr/>
                    <a:lstStyle/>
                    <a:p>
                      <a:pPr algn="l" fontAlgn="b"/>
                      <a:r>
                        <a:rPr lang="lt-LT" sz="1100" u="none" strike="noStrike" dirty="0">
                          <a:effectLst/>
                        </a:rPr>
                        <a:t>Pagrindinis </a:t>
                      </a:r>
                      <a:endParaRPr lang="lt-LT" sz="1100" u="none" strike="noStrike" dirty="0" smtClean="0">
                        <a:effectLst/>
                      </a:endParaRPr>
                    </a:p>
                    <a:p>
                      <a:pPr algn="l" fontAlgn="b"/>
                      <a:r>
                        <a:rPr lang="lt-LT" sz="1100" u="none" strike="noStrike" dirty="0" smtClean="0">
                          <a:effectLst/>
                        </a:rPr>
                        <a:t>(</a:t>
                      </a:r>
                      <a:r>
                        <a:rPr lang="lt-LT" sz="1100" u="none" strike="noStrike" dirty="0">
                          <a:effectLst/>
                        </a:rPr>
                        <a:t>36-85)</a:t>
                      </a:r>
                      <a:endParaRPr lang="lt-LT" sz="1100" b="0" i="0" u="none" strike="noStrike" dirty="0">
                        <a:solidFill>
                          <a:srgbClr val="000000"/>
                        </a:solidFill>
                        <a:effectLst/>
                        <a:latin typeface="Calibri"/>
                      </a:endParaRPr>
                    </a:p>
                  </a:txBody>
                  <a:tcPr marL="9525" marR="9525" marT="9523" marB="0" anchor="b"/>
                </a:tc>
                <a:tc>
                  <a:txBody>
                    <a:bodyPr/>
                    <a:lstStyle/>
                    <a:p>
                      <a:pPr algn="ctr" fontAlgn="b"/>
                      <a:r>
                        <a:rPr lang="lt-LT" sz="1100" u="none" strike="noStrike">
                          <a:effectLst/>
                        </a:rPr>
                        <a:t>86</a:t>
                      </a:r>
                      <a:endParaRPr lang="lt-LT" sz="1100" b="0"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66</a:t>
                      </a:r>
                      <a:endParaRPr lang="lt-LT" sz="1100" b="1"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69,47</a:t>
                      </a:r>
                      <a:endParaRPr lang="lt-LT" sz="1100" b="1" i="1"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23</a:t>
                      </a:r>
                      <a:endParaRPr lang="lt-LT" sz="1100" b="0"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6</a:t>
                      </a:r>
                      <a:endParaRPr lang="lt-LT" sz="1100" b="0" i="0" u="none" strike="noStrike">
                        <a:solidFill>
                          <a:srgbClr val="000000"/>
                        </a:solidFill>
                        <a:effectLst/>
                        <a:latin typeface="Calibri"/>
                      </a:endParaRPr>
                    </a:p>
                  </a:txBody>
                  <a:tcPr marL="9525" marR="9525" marT="9523" marB="0" anchor="b"/>
                </a:tc>
              </a:tr>
              <a:tr h="344752">
                <a:tc vMerge="1">
                  <a:txBody>
                    <a:bodyPr/>
                    <a:lstStyle/>
                    <a:p>
                      <a:endParaRPr lang="lt-LT"/>
                    </a:p>
                  </a:txBody>
                  <a:tcPr/>
                </a:tc>
                <a:tc vMerge="1">
                  <a:txBody>
                    <a:bodyPr/>
                    <a:lstStyle/>
                    <a:p>
                      <a:endParaRPr lang="lt-LT"/>
                    </a:p>
                  </a:txBody>
                  <a:tcPr/>
                </a:tc>
                <a:tc>
                  <a:txBody>
                    <a:bodyPr/>
                    <a:lstStyle/>
                    <a:p>
                      <a:pPr algn="l" fontAlgn="b"/>
                      <a:r>
                        <a:rPr lang="lt-LT" sz="1100" u="none" strike="noStrike">
                          <a:effectLst/>
                        </a:rPr>
                        <a:t>Patenkinamas (4-5)</a:t>
                      </a:r>
                      <a:endParaRPr lang="lt-LT" sz="1100" b="0"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28</a:t>
                      </a:r>
                      <a:endParaRPr lang="lt-LT" sz="1100" b="1" i="0" u="none" strike="noStrike">
                        <a:solidFill>
                          <a:srgbClr val="000000"/>
                        </a:solidFill>
                        <a:effectLst/>
                        <a:latin typeface="Calibri"/>
                      </a:endParaRPr>
                    </a:p>
                  </a:txBody>
                  <a:tcPr marL="9525" marR="9525" marT="9523" marB="0" anchor="b"/>
                </a:tc>
                <a:tc>
                  <a:txBody>
                    <a:bodyPr/>
                    <a:lstStyle/>
                    <a:p>
                      <a:pPr algn="l" fontAlgn="b"/>
                      <a:r>
                        <a:rPr lang="lt-LT" sz="1100" u="none" strike="noStrike" dirty="0">
                          <a:effectLst/>
                        </a:rPr>
                        <a:t>Patenkinamas </a:t>
                      </a:r>
                      <a:endParaRPr lang="lt-LT" sz="1100" u="none" strike="noStrike" dirty="0" smtClean="0">
                        <a:effectLst/>
                      </a:endParaRPr>
                    </a:p>
                    <a:p>
                      <a:pPr algn="l" fontAlgn="b"/>
                      <a:r>
                        <a:rPr lang="lt-LT" sz="1100" u="none" strike="noStrike" dirty="0" smtClean="0">
                          <a:effectLst/>
                        </a:rPr>
                        <a:t>(</a:t>
                      </a:r>
                      <a:r>
                        <a:rPr lang="lt-LT" sz="1100" u="none" strike="noStrike" dirty="0">
                          <a:effectLst/>
                        </a:rPr>
                        <a:t>16-35)</a:t>
                      </a:r>
                      <a:endParaRPr lang="lt-LT" sz="1100" b="0" i="0" u="none" strike="noStrike" dirty="0">
                        <a:solidFill>
                          <a:srgbClr val="000000"/>
                        </a:solidFill>
                        <a:effectLst/>
                        <a:latin typeface="Calibri"/>
                      </a:endParaRPr>
                    </a:p>
                  </a:txBody>
                  <a:tcPr marL="9525" marR="9525" marT="9523" marB="0" anchor="b"/>
                </a:tc>
                <a:tc>
                  <a:txBody>
                    <a:bodyPr/>
                    <a:lstStyle/>
                    <a:p>
                      <a:pPr algn="ctr" fontAlgn="b"/>
                      <a:r>
                        <a:rPr lang="lt-LT" sz="1100" u="none" strike="noStrike">
                          <a:effectLst/>
                        </a:rPr>
                        <a:t>24</a:t>
                      </a:r>
                      <a:endParaRPr lang="lt-LT" sz="1100" b="0"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18</a:t>
                      </a:r>
                      <a:endParaRPr lang="lt-LT" sz="1100" b="1" i="0"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64,29</a:t>
                      </a:r>
                      <a:endParaRPr lang="lt-LT" sz="1100" b="1" i="1" u="none" strike="noStrike">
                        <a:solidFill>
                          <a:srgbClr val="000000"/>
                        </a:solidFill>
                        <a:effectLst/>
                        <a:latin typeface="Calibri"/>
                      </a:endParaRPr>
                    </a:p>
                  </a:txBody>
                  <a:tcPr marL="9525" marR="9525" marT="9523" marB="0" anchor="b"/>
                </a:tc>
                <a:tc>
                  <a:txBody>
                    <a:bodyPr/>
                    <a:lstStyle/>
                    <a:p>
                      <a:pPr algn="r" fontAlgn="b"/>
                      <a:r>
                        <a:rPr lang="lt-LT" sz="1100" u="none" strike="noStrike">
                          <a:effectLst/>
                        </a:rPr>
                        <a:t>10</a:t>
                      </a:r>
                      <a:endParaRPr lang="lt-LT" sz="1100" b="0" i="0" u="none" strike="noStrike">
                        <a:solidFill>
                          <a:srgbClr val="000000"/>
                        </a:solidFill>
                        <a:effectLst/>
                        <a:latin typeface="Calibri"/>
                      </a:endParaRPr>
                    </a:p>
                  </a:txBody>
                  <a:tcPr marL="9525" marR="9525" marT="9523" marB="0" anchor="b"/>
                </a:tc>
                <a:tc>
                  <a:txBody>
                    <a:bodyPr/>
                    <a:lstStyle/>
                    <a:p>
                      <a:pPr algn="l" fontAlgn="b"/>
                      <a:r>
                        <a:rPr lang="lt-LT" sz="1100" u="none" strike="noStrike" dirty="0">
                          <a:effectLst/>
                        </a:rPr>
                        <a:t> </a:t>
                      </a:r>
                      <a:endParaRPr lang="lt-LT" sz="1100" b="0" i="0" u="none" strike="noStrike" dirty="0">
                        <a:solidFill>
                          <a:srgbClr val="000000"/>
                        </a:solidFill>
                        <a:effectLst/>
                        <a:latin typeface="Calibri"/>
                      </a:endParaRPr>
                    </a:p>
                  </a:txBody>
                  <a:tcPr marL="9525" marR="9525" marT="9523" marB="0" anchor="b"/>
                </a:tc>
              </a:tr>
            </a:tbl>
          </a:graphicData>
        </a:graphic>
      </p:graphicFrame>
    </p:spTree>
    <p:extLst>
      <p:ext uri="{BB962C8B-B14F-4D97-AF65-F5344CB8AC3E}">
        <p14:creationId xmlns:p14="http://schemas.microsoft.com/office/powerpoint/2010/main" xmlns="" val="1683152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urinio vietos rezervavimo ženklas 2"/>
          <p:cNvSpPr>
            <a:spLocks noGrp="1"/>
          </p:cNvSpPr>
          <p:nvPr>
            <p:ph idx="1"/>
          </p:nvPr>
        </p:nvSpPr>
        <p:spPr/>
        <p:txBody>
          <a:bodyPr/>
          <a:lstStyle/>
          <a:p>
            <a:pPr marL="0" indent="0" algn="just">
              <a:buNone/>
            </a:pPr>
            <a:endParaRPr lang="lt-LT" altLang="lt-LT" dirty="0" smtClean="0"/>
          </a:p>
          <a:p>
            <a:pPr marL="0" indent="0" algn="just">
              <a:buNone/>
            </a:pPr>
            <a:r>
              <a:rPr lang="lt-LT" altLang="lt-LT" dirty="0" smtClean="0"/>
              <a:t>Tuos pačius rodiklius analizuojant kelerius metus, galima matyti pokytį ir įvertinti daromą pažangą – tiek kiekvieno mokinio, darbuotojo, tiek visos mokyklos kaip institucijos.</a:t>
            </a:r>
          </a:p>
        </p:txBody>
      </p:sp>
      <p:sp>
        <p:nvSpPr>
          <p:cNvPr id="3" name="Pavadinimas 2"/>
          <p:cNvSpPr>
            <a:spLocks noGrp="1"/>
          </p:cNvSpPr>
          <p:nvPr>
            <p:ph type="title"/>
          </p:nvPr>
        </p:nvSpPr>
        <p:spPr/>
        <p:txBody>
          <a:bodyPr>
            <a:normAutofit/>
          </a:bodyPr>
          <a:lstStyle/>
          <a:p>
            <a:r>
              <a:rPr lang="lt-LT" b="1" dirty="0" smtClean="0">
                <a:latin typeface="+mn-lt"/>
              </a:rPr>
              <a:t>Susitarimai bendruomenėje – ką, kaip ir kodėl..</a:t>
            </a:r>
            <a:endParaRPr lang="lt-LT" b="1" dirty="0">
              <a:latin typeface="+mn-lt"/>
            </a:endParaRPr>
          </a:p>
        </p:txBody>
      </p:sp>
    </p:spTree>
    <p:extLst>
      <p:ext uri="{BB962C8B-B14F-4D97-AF65-F5344CB8AC3E}">
        <p14:creationId xmlns:p14="http://schemas.microsoft.com/office/powerpoint/2010/main" xmlns="" val="3901197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urinio vietos rezervavimo ženklas 2"/>
          <p:cNvSpPr>
            <a:spLocks noGrp="1"/>
          </p:cNvSpPr>
          <p:nvPr>
            <p:ph idx="1"/>
          </p:nvPr>
        </p:nvSpPr>
        <p:spPr/>
        <p:txBody>
          <a:bodyPr/>
          <a:lstStyle/>
          <a:p>
            <a:pPr marL="0" indent="0" algn="just">
              <a:buNone/>
            </a:pPr>
            <a:r>
              <a:rPr lang="lt-LT" altLang="lt-LT" dirty="0" smtClean="0"/>
              <a:t>koks yra klasės/mokyklos pažangumo procentas( pusmečių/metinis);</a:t>
            </a:r>
          </a:p>
          <a:p>
            <a:pPr marL="0" indent="0" algn="just">
              <a:buNone/>
            </a:pPr>
            <a:endParaRPr lang="lt-LT" altLang="lt-LT" dirty="0" smtClean="0"/>
          </a:p>
          <a:p>
            <a:pPr marL="0" indent="0" algn="just">
              <a:buNone/>
            </a:pPr>
            <a:r>
              <a:rPr lang="lt-LT" altLang="lt-LT" dirty="0" smtClean="0"/>
              <a:t>koks yra klasės/mokyklos kokybės procentas (gerai ir labai gerai besimokančiųjų dalis klasėje/mokykloje);</a:t>
            </a:r>
          </a:p>
          <a:p>
            <a:pPr marL="0" indent="0" algn="just">
              <a:buNone/>
            </a:pPr>
            <a:endParaRPr lang="lt-LT" altLang="lt-LT" dirty="0" smtClean="0"/>
          </a:p>
          <a:p>
            <a:pPr marL="0" indent="0" algn="just">
              <a:buNone/>
            </a:pPr>
            <a:r>
              <a:rPr lang="lt-LT" altLang="lt-LT" dirty="0" smtClean="0"/>
              <a:t>kokia labai gerai besimokančiųjų dalis klasėje/mokykloje (pusmečių/metinis);</a:t>
            </a:r>
          </a:p>
          <a:p>
            <a:pPr marL="0" indent="0" algn="just">
              <a:buNone/>
            </a:pPr>
            <a:endParaRPr lang="lt-LT" altLang="lt-LT" dirty="0" smtClean="0"/>
          </a:p>
          <a:p>
            <a:pPr marL="0" indent="0" algn="just">
              <a:buNone/>
            </a:pPr>
            <a:endParaRPr lang="lt-LT" altLang="lt-LT" dirty="0" smtClean="0"/>
          </a:p>
          <a:p>
            <a:pPr marL="0" indent="0" algn="just">
              <a:buNone/>
            </a:pPr>
            <a:endParaRPr lang="lt-LT" altLang="lt-LT" dirty="0" smtClean="0"/>
          </a:p>
          <a:p>
            <a:pPr marL="0" indent="0">
              <a:buNone/>
            </a:pPr>
            <a:endParaRPr lang="lt-LT" altLang="lt-LT" dirty="0" smtClean="0"/>
          </a:p>
        </p:txBody>
      </p:sp>
      <p:sp>
        <p:nvSpPr>
          <p:cNvPr id="2" name="Antraštė 1"/>
          <p:cNvSpPr>
            <a:spLocks noGrp="1"/>
          </p:cNvSpPr>
          <p:nvPr>
            <p:ph type="title"/>
          </p:nvPr>
        </p:nvSpPr>
        <p:spPr/>
        <p:txBody>
          <a:bodyPr>
            <a:normAutofit/>
          </a:bodyPr>
          <a:lstStyle/>
          <a:p>
            <a:pPr>
              <a:defRPr/>
            </a:pPr>
            <a:r>
              <a:rPr lang="lt-LT" b="1" dirty="0" smtClean="0">
                <a:latin typeface="+mn-lt"/>
              </a:rPr>
              <a:t>Pvz.:</a:t>
            </a:r>
            <a:endParaRPr lang="lt-LT" b="1" dirty="0">
              <a:latin typeface="+mn-lt"/>
            </a:endParaRPr>
          </a:p>
        </p:txBody>
      </p:sp>
    </p:spTree>
    <p:extLst>
      <p:ext uri="{BB962C8B-B14F-4D97-AF65-F5344CB8AC3E}">
        <p14:creationId xmlns:p14="http://schemas.microsoft.com/office/powerpoint/2010/main" xmlns="" val="3036627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urinio vietos rezervavimo ženklas 2"/>
          <p:cNvSpPr>
            <a:spLocks noGrp="1"/>
          </p:cNvSpPr>
          <p:nvPr>
            <p:ph idx="1"/>
          </p:nvPr>
        </p:nvSpPr>
        <p:spPr/>
        <p:txBody>
          <a:bodyPr/>
          <a:lstStyle/>
          <a:p>
            <a:pPr marL="0" indent="0" algn="ctr">
              <a:buNone/>
            </a:pPr>
            <a:r>
              <a:rPr lang="lt-LT" altLang="lt-LT" sz="4400" b="1" dirty="0" smtClean="0"/>
              <a:t>Mokinio pažanga – ne tik įvertinimai.</a:t>
            </a:r>
          </a:p>
          <a:p>
            <a:pPr marL="0" indent="0">
              <a:buNone/>
            </a:pPr>
            <a:endParaRPr lang="lt-LT" altLang="lt-LT" i="1" dirty="0" smtClean="0"/>
          </a:p>
          <a:p>
            <a:pPr marL="0" indent="0">
              <a:buNone/>
            </a:pPr>
            <a:endParaRPr lang="lt-LT" altLang="lt-LT" dirty="0" smtClean="0"/>
          </a:p>
        </p:txBody>
      </p:sp>
    </p:spTree>
    <p:extLst>
      <p:ext uri="{BB962C8B-B14F-4D97-AF65-F5344CB8AC3E}">
        <p14:creationId xmlns:p14="http://schemas.microsoft.com/office/powerpoint/2010/main" xmlns="" val="18958126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pPr marL="0" indent="0" algn="ctr">
              <a:buNone/>
            </a:pPr>
            <a:r>
              <a:rPr lang="lt-LT" sz="4400" b="1" dirty="0"/>
              <a:t>Pavyzdžiai </a:t>
            </a:r>
            <a:r>
              <a:rPr lang="lt-LT" sz="4400" b="1" dirty="0" err="1"/>
              <a:t>IQESonline</a:t>
            </a:r>
            <a:r>
              <a:rPr lang="lt-LT" sz="4400" b="1" dirty="0"/>
              <a:t> </a:t>
            </a:r>
            <a:r>
              <a:rPr lang="lt-LT" sz="4400" b="1" dirty="0" smtClean="0"/>
              <a:t>platformoje</a:t>
            </a:r>
          </a:p>
          <a:p>
            <a:pPr marL="0" indent="0" algn="ctr">
              <a:buNone/>
            </a:pPr>
            <a:endParaRPr lang="lt-LT" sz="4000" b="1" dirty="0"/>
          </a:p>
          <a:p>
            <a:pPr marL="0" indent="0" algn="ctr">
              <a:buNone/>
            </a:pPr>
            <a:r>
              <a:rPr lang="lt-LT" sz="3200" b="1" dirty="0" smtClean="0">
                <a:hlinkClick r:id="rId2"/>
              </a:rPr>
              <a:t>www.iqesonline.lt</a:t>
            </a:r>
            <a:endParaRPr lang="lt-LT" sz="3200" b="1" dirty="0"/>
          </a:p>
          <a:p>
            <a:pPr marL="0" indent="0">
              <a:buNone/>
            </a:pPr>
            <a:endParaRPr lang="lt-LT" dirty="0"/>
          </a:p>
        </p:txBody>
      </p:sp>
    </p:spTree>
    <p:extLst>
      <p:ext uri="{BB962C8B-B14F-4D97-AF65-F5344CB8AC3E}">
        <p14:creationId xmlns:p14="http://schemas.microsoft.com/office/powerpoint/2010/main" xmlns="" val="3392880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urinio vietos rezervavimo ženklas 2"/>
          <p:cNvSpPr>
            <a:spLocks noGrp="1"/>
          </p:cNvSpPr>
          <p:nvPr>
            <p:ph idx="1"/>
          </p:nvPr>
        </p:nvSpPr>
        <p:spPr/>
        <p:txBody>
          <a:bodyPr/>
          <a:lstStyle/>
          <a:p>
            <a:pPr marL="0" indent="0" algn="just">
              <a:buNone/>
            </a:pPr>
            <a:endParaRPr lang="lt-LT" altLang="lt-LT" dirty="0" smtClean="0"/>
          </a:p>
          <a:p>
            <a:pPr marL="0" indent="0" algn="just">
              <a:buNone/>
            </a:pPr>
            <a:r>
              <a:rPr lang="lt-LT" altLang="lt-LT" dirty="0" smtClean="0"/>
              <a:t>Svarbiausia – pamatyti kiekvieną mokinį, stebėti kiekvieno mokinio pažangą, nes kiekvieno mokinio pažangos stebėjimas lemia didesnę asmeninę atsakomybę ir mokymosi motyvaciją.</a:t>
            </a:r>
          </a:p>
        </p:txBody>
      </p:sp>
      <p:sp>
        <p:nvSpPr>
          <p:cNvPr id="2" name="Antraštė 1"/>
          <p:cNvSpPr>
            <a:spLocks noGrp="1"/>
          </p:cNvSpPr>
          <p:nvPr>
            <p:ph type="title"/>
          </p:nvPr>
        </p:nvSpPr>
        <p:spPr/>
        <p:txBody>
          <a:bodyPr>
            <a:normAutofit/>
          </a:bodyPr>
          <a:lstStyle/>
          <a:p>
            <a:pPr>
              <a:defRPr/>
            </a:pPr>
            <a:r>
              <a:rPr lang="lt-LT" b="1" dirty="0" smtClean="0">
                <a:latin typeface="+mn-lt"/>
              </a:rPr>
              <a:t>Susitarimai bendruomenėje </a:t>
            </a:r>
            <a:endParaRPr lang="lt-LT" b="1" dirty="0">
              <a:latin typeface="+mn-lt"/>
            </a:endParaRPr>
          </a:p>
        </p:txBody>
      </p:sp>
    </p:spTree>
    <p:extLst>
      <p:ext uri="{BB962C8B-B14F-4D97-AF65-F5344CB8AC3E}">
        <p14:creationId xmlns:p14="http://schemas.microsoft.com/office/powerpoint/2010/main" xmlns="" val="1867637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900545" y="500062"/>
            <a:ext cx="10515600" cy="1325563"/>
          </a:xfrm>
        </p:spPr>
        <p:txBody>
          <a:bodyPr/>
          <a:lstStyle/>
          <a:p>
            <a:r>
              <a:rPr lang="lt-LT" dirty="0" smtClean="0">
                <a:latin typeface="+mn-lt"/>
              </a:rPr>
              <a:t>Patirtis</a:t>
            </a:r>
            <a:endParaRPr lang="lt-LT" dirty="0">
              <a:latin typeface="+mn-lt"/>
            </a:endParaRPr>
          </a:p>
        </p:txBody>
      </p:sp>
      <p:sp>
        <p:nvSpPr>
          <p:cNvPr id="3" name="Turinio vietos rezervavimo ženklas 2"/>
          <p:cNvSpPr>
            <a:spLocks noGrp="1"/>
          </p:cNvSpPr>
          <p:nvPr>
            <p:ph idx="1"/>
          </p:nvPr>
        </p:nvSpPr>
        <p:spPr/>
        <p:txBody>
          <a:bodyPr/>
          <a:lstStyle/>
          <a:p>
            <a:pPr marL="0" indent="0">
              <a:buNone/>
            </a:pPr>
            <a:r>
              <a:rPr lang="lt-LT" dirty="0">
                <a:hlinkClick r:id="rId2"/>
              </a:rPr>
              <a:t>https://www.youtube.com/watch?v=56JBu0zeHcI#t=46m26s</a:t>
            </a:r>
            <a:endParaRPr lang="lt-LT" dirty="0"/>
          </a:p>
        </p:txBody>
      </p:sp>
    </p:spTree>
    <p:extLst>
      <p:ext uri="{BB962C8B-B14F-4D97-AF65-F5344CB8AC3E}">
        <p14:creationId xmlns:p14="http://schemas.microsoft.com/office/powerpoint/2010/main" xmlns="" val="2543921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smtClean="0">
                <a:latin typeface="+mn-lt"/>
              </a:rPr>
              <a:t>Mintys ...</a:t>
            </a:r>
            <a:endParaRPr lang="lt-LT" b="1" dirty="0">
              <a:latin typeface="+mn-lt"/>
            </a:endParaRPr>
          </a:p>
        </p:txBody>
      </p:sp>
      <p:sp>
        <p:nvSpPr>
          <p:cNvPr id="3" name="Turinio vietos rezervavimo ženklas 2"/>
          <p:cNvSpPr>
            <a:spLocks noGrp="1"/>
          </p:cNvSpPr>
          <p:nvPr>
            <p:ph idx="1"/>
          </p:nvPr>
        </p:nvSpPr>
        <p:spPr/>
        <p:txBody>
          <a:bodyPr/>
          <a:lstStyle/>
          <a:p>
            <a:pPr marL="0" indent="0">
              <a:buNone/>
            </a:pPr>
            <a:endParaRPr lang="lt-LT" b="1" dirty="0" smtClean="0"/>
          </a:p>
          <a:p>
            <a:pPr marL="0" indent="0">
              <a:buNone/>
            </a:pPr>
            <a:r>
              <a:rPr lang="lt-LT" b="1" dirty="0" smtClean="0"/>
              <a:t>Kokios sąsajos tarp mokyklos pažangos ir mokinio asmeninės pažangos?</a:t>
            </a:r>
          </a:p>
          <a:p>
            <a:pPr marL="0" indent="0">
              <a:buNone/>
            </a:pPr>
            <a:endParaRPr lang="lt-LT" b="1" dirty="0"/>
          </a:p>
          <a:p>
            <a:pPr marL="0" indent="0">
              <a:buNone/>
            </a:pPr>
            <a:endParaRPr lang="lt-LT" dirty="0"/>
          </a:p>
        </p:txBody>
      </p:sp>
    </p:spTree>
    <p:extLst>
      <p:ext uri="{BB962C8B-B14F-4D97-AF65-F5344CB8AC3E}">
        <p14:creationId xmlns:p14="http://schemas.microsoft.com/office/powerpoint/2010/main" xmlns="" val="301381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01040" y="1782445"/>
            <a:ext cx="10515600" cy="1325563"/>
          </a:xfrm>
        </p:spPr>
        <p:txBody>
          <a:bodyPr/>
          <a:lstStyle/>
          <a:p>
            <a:r>
              <a:rPr lang="lt-LT" b="1" dirty="0" smtClean="0">
                <a:latin typeface="+mn-lt"/>
              </a:rPr>
              <a:t>Ar kalbam apie tą patį?... </a:t>
            </a:r>
            <a:r>
              <a:rPr lang="lt-LT" b="1" dirty="0" smtClean="0">
                <a:latin typeface="+mn-lt"/>
                <a:sym typeface="Wingdings" panose="05000000000000000000" pitchFamily="2" charset="2"/>
              </a:rPr>
              <a:t></a:t>
            </a:r>
            <a:endParaRPr lang="lt-LT" b="1" dirty="0">
              <a:latin typeface="+mn-lt"/>
            </a:endParaRPr>
          </a:p>
        </p:txBody>
      </p:sp>
    </p:spTree>
    <p:extLst>
      <p:ext uri="{BB962C8B-B14F-4D97-AF65-F5344CB8AC3E}">
        <p14:creationId xmlns:p14="http://schemas.microsoft.com/office/powerpoint/2010/main" xmlns="" val="26673365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694316" y="687966"/>
            <a:ext cx="8937048" cy="4438216"/>
          </a:xfrm>
        </p:spPr>
        <p:txBody>
          <a:bodyPr>
            <a:normAutofit/>
          </a:bodyPr>
          <a:lstStyle/>
          <a:p>
            <a:pPr marL="0" indent="0">
              <a:buNone/>
            </a:pPr>
            <a:r>
              <a:rPr lang="lt-LT" altLang="lt-LT" sz="4400" b="1" dirty="0">
                <a:cs typeface="Times New Roman" panose="02020603050405020304" pitchFamily="18" charset="0"/>
              </a:rPr>
              <a:t>Nuo </a:t>
            </a:r>
            <a:endParaRPr lang="lt-LT" altLang="lt-LT" sz="4400" b="1" dirty="0" smtClean="0">
              <a:cs typeface="Times New Roman" panose="02020603050405020304" pitchFamily="18" charset="0"/>
            </a:endParaRPr>
          </a:p>
          <a:p>
            <a:pPr marL="0" indent="0">
              <a:buNone/>
            </a:pPr>
            <a:r>
              <a:rPr lang="lt-LT" altLang="lt-LT" sz="4400" b="1" dirty="0" smtClean="0">
                <a:cs typeface="Times New Roman" panose="02020603050405020304" pitchFamily="18" charset="0"/>
              </a:rPr>
              <a:t>mokymosi </a:t>
            </a:r>
            <a:r>
              <a:rPr lang="lt-LT" altLang="lt-LT" sz="4400" b="1" dirty="0">
                <a:cs typeface="Times New Roman" panose="02020603050405020304" pitchFamily="18" charset="0"/>
              </a:rPr>
              <a:t>vertinimui </a:t>
            </a:r>
            <a:endParaRPr lang="lt-LT" altLang="lt-LT" sz="4400" b="1" dirty="0" smtClean="0">
              <a:cs typeface="Times New Roman" panose="02020603050405020304" pitchFamily="18" charset="0"/>
            </a:endParaRPr>
          </a:p>
          <a:p>
            <a:pPr marL="0" indent="0">
              <a:buNone/>
            </a:pPr>
            <a:r>
              <a:rPr lang="lt-LT" altLang="lt-LT" sz="4400" b="1" dirty="0">
                <a:cs typeface="Times New Roman" panose="02020603050405020304" pitchFamily="18" charset="0"/>
              </a:rPr>
              <a:t>p</a:t>
            </a:r>
            <a:r>
              <a:rPr lang="lt-LT" altLang="lt-LT" sz="4400" b="1" dirty="0" smtClean="0">
                <a:cs typeface="Times New Roman" panose="02020603050405020304" pitchFamily="18" charset="0"/>
              </a:rPr>
              <a:t>rie</a:t>
            </a:r>
          </a:p>
          <a:p>
            <a:pPr marL="0" indent="0">
              <a:buNone/>
            </a:pPr>
            <a:r>
              <a:rPr lang="lt-LT" altLang="lt-LT" sz="4400" b="1" dirty="0" smtClean="0">
                <a:cs typeface="Times New Roman" panose="02020603050405020304" pitchFamily="18" charset="0"/>
              </a:rPr>
              <a:t>vertinimo </a:t>
            </a:r>
            <a:r>
              <a:rPr lang="lt-LT" altLang="lt-LT" sz="4400" b="1" dirty="0">
                <a:cs typeface="Times New Roman" panose="02020603050405020304" pitchFamily="18" charset="0"/>
              </a:rPr>
              <a:t>mokymuisi</a:t>
            </a:r>
          </a:p>
        </p:txBody>
      </p:sp>
      <p:pic>
        <p:nvPicPr>
          <p:cNvPr id="2560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40689" y="2349500"/>
            <a:ext cx="1590675" cy="233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53927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2495550" y="26035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en-US" altLang="lt-LT" sz="4400" b="1" dirty="0" err="1">
                <a:solidFill>
                  <a:schemeClr val="accent6">
                    <a:lumMod val="50000"/>
                  </a:schemeClr>
                </a:solidFill>
                <a:latin typeface="+mn-lt"/>
                <a:cs typeface="Times New Roman" panose="02020603050405020304" pitchFamily="18" charset="0"/>
              </a:rPr>
              <a:t>Ko</a:t>
            </a:r>
            <a:r>
              <a:rPr lang="en-US" altLang="lt-LT" sz="4400" b="1" dirty="0">
                <a:solidFill>
                  <a:schemeClr val="accent6">
                    <a:lumMod val="50000"/>
                  </a:schemeClr>
                </a:solidFill>
                <a:latin typeface="+mn-lt"/>
                <a:cs typeface="Times New Roman" panose="02020603050405020304" pitchFamily="18" charset="0"/>
              </a:rPr>
              <a:t> </a:t>
            </a:r>
            <a:r>
              <a:rPr lang="en-US" altLang="lt-LT" sz="4400" b="1" dirty="0" err="1">
                <a:solidFill>
                  <a:schemeClr val="accent6">
                    <a:lumMod val="50000"/>
                  </a:schemeClr>
                </a:solidFill>
                <a:latin typeface="+mn-lt"/>
                <a:cs typeface="Times New Roman" panose="02020603050405020304" pitchFamily="18" charset="0"/>
              </a:rPr>
              <a:t>siekiame</a:t>
            </a:r>
            <a:r>
              <a:rPr lang="en-US" altLang="lt-LT" sz="4400" b="1" dirty="0">
                <a:solidFill>
                  <a:schemeClr val="accent6">
                    <a:lumMod val="50000"/>
                  </a:schemeClr>
                </a:solidFill>
                <a:latin typeface="+mn-lt"/>
                <a:cs typeface="Times New Roman" panose="02020603050405020304" pitchFamily="18" charset="0"/>
              </a:rPr>
              <a:t> </a:t>
            </a:r>
            <a:r>
              <a:rPr lang="en-US" altLang="lt-LT" sz="4400" b="1" dirty="0" err="1">
                <a:solidFill>
                  <a:schemeClr val="accent6">
                    <a:lumMod val="50000"/>
                  </a:schemeClr>
                </a:solidFill>
                <a:latin typeface="+mn-lt"/>
                <a:cs typeface="Times New Roman" panose="02020603050405020304" pitchFamily="18" charset="0"/>
              </a:rPr>
              <a:t>vertindami</a:t>
            </a:r>
            <a:r>
              <a:rPr lang="en-US" altLang="lt-LT" sz="4400" b="1" dirty="0">
                <a:solidFill>
                  <a:schemeClr val="accent6">
                    <a:lumMod val="50000"/>
                  </a:schemeClr>
                </a:solidFill>
                <a:latin typeface="+mn-lt"/>
                <a:cs typeface="Times New Roman" panose="02020603050405020304" pitchFamily="18" charset="0"/>
              </a:rPr>
              <a:t>?</a:t>
            </a:r>
          </a:p>
        </p:txBody>
      </p:sp>
      <p:sp>
        <p:nvSpPr>
          <p:cNvPr id="27651" name="Text Box 2"/>
          <p:cNvSpPr txBox="1">
            <a:spLocks noChangeArrowheads="1"/>
          </p:cNvSpPr>
          <p:nvPr/>
        </p:nvSpPr>
        <p:spPr bwMode="auto">
          <a:xfrm>
            <a:off x="2438400" y="1447800"/>
            <a:ext cx="7772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lt-LT" altLang="lt-LT"/>
          </a:p>
        </p:txBody>
      </p:sp>
      <p:pic>
        <p:nvPicPr>
          <p:cNvPr id="2765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59601" y="2060575"/>
            <a:ext cx="2684463" cy="403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7653"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43251" y="2060575"/>
            <a:ext cx="2632075" cy="403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1974353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smtClean="0">
                <a:latin typeface="+mn-lt"/>
              </a:rPr>
              <a:t>PAMOKA</a:t>
            </a:r>
            <a:r>
              <a:rPr lang="lt-LT" b="1" dirty="0" smtClean="0"/>
              <a:t>:</a:t>
            </a:r>
            <a:endParaRPr lang="lt-LT" b="1" dirty="0"/>
          </a:p>
        </p:txBody>
      </p:sp>
      <p:sp>
        <p:nvSpPr>
          <p:cNvPr id="3" name="Turinio vietos rezervavimo ženklas 2"/>
          <p:cNvSpPr>
            <a:spLocks noGrp="1"/>
          </p:cNvSpPr>
          <p:nvPr>
            <p:ph idx="1"/>
          </p:nvPr>
        </p:nvSpPr>
        <p:spPr/>
        <p:txBody>
          <a:bodyPr>
            <a:normAutofit/>
          </a:bodyPr>
          <a:lstStyle/>
          <a:p>
            <a:pPr marL="0" indent="0" algn="ctr">
              <a:buNone/>
            </a:pPr>
            <a:r>
              <a:rPr lang="lt-LT" sz="4400" b="1" dirty="0"/>
              <a:t>s</a:t>
            </a:r>
            <a:r>
              <a:rPr lang="lt-LT" sz="4400" b="1" dirty="0" smtClean="0"/>
              <a:t>tebėti  /  žiūrėti</a:t>
            </a:r>
            <a:endParaRPr lang="lt-LT" sz="4400" b="1" dirty="0"/>
          </a:p>
        </p:txBody>
      </p:sp>
    </p:spTree>
    <p:extLst>
      <p:ext uri="{BB962C8B-B14F-4D97-AF65-F5344CB8AC3E}">
        <p14:creationId xmlns:p14="http://schemas.microsoft.com/office/powerpoint/2010/main" xmlns="" val="1478302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lnSpc>
                <a:spcPct val="100000"/>
              </a:lnSpc>
              <a:defRPr/>
            </a:pPr>
            <a:r>
              <a:rPr lang="lt-LT" b="1" dirty="0" smtClean="0">
                <a:latin typeface="+mn-lt"/>
                <a:cs typeface="Times New Roman" pitchFamily="18" charset="0"/>
              </a:rPr>
              <a:t>Siekiant nuolatinio mokymosi motyvacijos stiprinimo</a:t>
            </a:r>
            <a:endParaRPr lang="lt-LT" b="1" dirty="0">
              <a:latin typeface="+mn-lt"/>
              <a:cs typeface="Times New Roman" pitchFamily="18" charset="0"/>
            </a:endParaRPr>
          </a:p>
        </p:txBody>
      </p:sp>
      <p:sp>
        <p:nvSpPr>
          <p:cNvPr id="3" name="Content Placeholder 2"/>
          <p:cNvSpPr>
            <a:spLocks noGrp="1"/>
          </p:cNvSpPr>
          <p:nvPr>
            <p:ph idx="1"/>
          </p:nvPr>
        </p:nvSpPr>
        <p:spPr>
          <a:xfrm>
            <a:off x="838200" y="2255116"/>
            <a:ext cx="10515600" cy="4351338"/>
          </a:xfrm>
        </p:spPr>
        <p:txBody>
          <a:bodyPr/>
          <a:lstStyle/>
          <a:p>
            <a:pPr eaLnBrk="1" hangingPunct="1">
              <a:buFont typeface="Arial" charset="0"/>
              <a:buChar char="•"/>
              <a:defRPr/>
            </a:pPr>
            <a:r>
              <a:rPr lang="lt-LT" sz="3200" b="1" dirty="0">
                <a:cs typeface="Times New Roman" pitchFamily="18" charset="0"/>
              </a:rPr>
              <a:t>Būtina skatinti mokinių atsakomybę už mokymąsi ir išmokimo rezultatus.</a:t>
            </a:r>
          </a:p>
          <a:p>
            <a:pPr eaLnBrk="1" hangingPunct="1">
              <a:buFont typeface="Arial" charset="0"/>
              <a:buChar char="•"/>
              <a:defRPr/>
            </a:pPr>
            <a:r>
              <a:rPr lang="lt-LT" sz="3200" dirty="0">
                <a:cs typeface="Times New Roman" pitchFamily="18" charset="0"/>
              </a:rPr>
              <a:t>Reiktų įgalinti ir įpratinti mokinius reflektuojant  atsakyti į klausimus:</a:t>
            </a:r>
          </a:p>
          <a:p>
            <a:pPr marL="1168400" indent="266700">
              <a:buFont typeface="Arial" charset="0"/>
              <a:buChar char="•"/>
              <a:defRPr/>
            </a:pPr>
            <a:r>
              <a:rPr lang="lt-LT" sz="3200" b="1" dirty="0">
                <a:cs typeface="Times New Roman" pitchFamily="18" charset="0"/>
              </a:rPr>
              <a:t>Ko nežinau?</a:t>
            </a:r>
          </a:p>
          <a:p>
            <a:pPr marL="1168400" indent="266700">
              <a:buFont typeface="Arial" charset="0"/>
              <a:buChar char="•"/>
              <a:defRPr/>
            </a:pPr>
            <a:r>
              <a:rPr lang="lt-LT" sz="3200" b="1" dirty="0">
                <a:cs typeface="Times New Roman" pitchFamily="18" charset="0"/>
              </a:rPr>
              <a:t>Kodėl nežinau?</a:t>
            </a:r>
          </a:p>
          <a:p>
            <a:pPr marL="1168400" indent="266700">
              <a:buFont typeface="Arial" charset="0"/>
              <a:buChar char="•"/>
              <a:defRPr/>
            </a:pPr>
            <a:r>
              <a:rPr lang="lt-LT" sz="3200" b="1" dirty="0">
                <a:cs typeface="Times New Roman" pitchFamily="18" charset="0"/>
              </a:rPr>
              <a:t>Ką turėčiau daryti, kad žinočiau?</a:t>
            </a:r>
          </a:p>
        </p:txBody>
      </p:sp>
    </p:spTree>
    <p:extLst>
      <p:ext uri="{BB962C8B-B14F-4D97-AF65-F5344CB8AC3E}">
        <p14:creationId xmlns:p14="http://schemas.microsoft.com/office/powerpoint/2010/main" xmlns="" val="324307652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2438400" y="274638"/>
            <a:ext cx="7772400" cy="1143000"/>
          </a:xfrm>
          <a:prstGeom prst="rect">
            <a:avLst/>
          </a:prstGeom>
          <a:noFill/>
          <a:ln w="9525">
            <a:noFill/>
            <a:round/>
            <a:headEnd/>
            <a:tailEnd/>
          </a:ln>
        </p:spPr>
        <p:txBody>
          <a:bodyPr bIns="9144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altLang="lt-LT" sz="4000" b="1" dirty="0">
                <a:solidFill>
                  <a:schemeClr val="accent6">
                    <a:lumMod val="50000"/>
                  </a:schemeClr>
                </a:solidFill>
                <a:cs typeface="Times New Roman" pitchFamily="18" charset="0"/>
              </a:rPr>
              <a:t>Pamokos </a:t>
            </a:r>
            <a:r>
              <a:rPr lang="lt-LT" altLang="lt-LT" sz="4000" b="1" dirty="0" smtClean="0">
                <a:solidFill>
                  <a:schemeClr val="accent6">
                    <a:lumMod val="50000"/>
                  </a:schemeClr>
                </a:solidFill>
                <a:cs typeface="Times New Roman" pitchFamily="18" charset="0"/>
              </a:rPr>
              <a:t>uždavinys</a:t>
            </a:r>
            <a:endParaRPr lang="lt-LT" altLang="lt-LT" sz="4000" b="1" dirty="0">
              <a:solidFill>
                <a:schemeClr val="accent6">
                  <a:lumMod val="50000"/>
                </a:schemeClr>
              </a:solidFill>
            </a:endParaRPr>
          </a:p>
        </p:txBody>
      </p:sp>
      <p:sp>
        <p:nvSpPr>
          <p:cNvPr id="30722" name="Text Box 2"/>
          <p:cNvSpPr txBox="1">
            <a:spLocks noChangeArrowheads="1"/>
          </p:cNvSpPr>
          <p:nvPr/>
        </p:nvSpPr>
        <p:spPr bwMode="auto">
          <a:xfrm>
            <a:off x="2438400" y="1447800"/>
            <a:ext cx="7772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71463" indent="-266700"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575"/>
              </a:spcBef>
              <a:buSzPct val="85000"/>
            </a:pPr>
            <a:endParaRPr lang="lt-LT" altLang="lt-LT" sz="3600" dirty="0">
              <a:solidFill>
                <a:srgbClr val="000000"/>
              </a:solidFill>
              <a:latin typeface="Perpetua" panose="02020502060401020303" pitchFamily="18" charset="0"/>
            </a:endParaRPr>
          </a:p>
          <a:p>
            <a:pPr eaLnBrk="1" hangingPunct="1">
              <a:spcBef>
                <a:spcPts val="575"/>
              </a:spcBef>
              <a:buClr>
                <a:srgbClr val="D34817"/>
              </a:buClr>
              <a:buSzPct val="85000"/>
              <a:buFont typeface="Wingdings 2" panose="05020102010507070707" pitchFamily="18" charset="2"/>
              <a:buChar char=""/>
            </a:pPr>
            <a:r>
              <a:rPr lang="lt-LT" altLang="lt-LT" sz="3600" b="1" u="sng" dirty="0">
                <a:solidFill>
                  <a:srgbClr val="000000"/>
                </a:solidFill>
                <a:latin typeface="+mn-lt"/>
              </a:rPr>
              <a:t>Sąlygos</a:t>
            </a:r>
          </a:p>
          <a:p>
            <a:pPr eaLnBrk="1" hangingPunct="1">
              <a:spcBef>
                <a:spcPts val="575"/>
              </a:spcBef>
              <a:buClr>
                <a:srgbClr val="D34817"/>
              </a:buClr>
              <a:buSzPct val="85000"/>
              <a:buFont typeface="Wingdings 2" panose="05020102010507070707" pitchFamily="18" charset="2"/>
              <a:buChar char=""/>
            </a:pPr>
            <a:r>
              <a:rPr lang="lt-LT" altLang="lt-LT" sz="3600" b="1" dirty="0">
                <a:solidFill>
                  <a:srgbClr val="000000"/>
                </a:solidFill>
                <a:latin typeface="+mn-lt"/>
              </a:rPr>
              <a:t>Mokinių </a:t>
            </a:r>
            <a:r>
              <a:rPr lang="lt-LT" altLang="lt-LT" sz="3600" b="1" u="sng" dirty="0">
                <a:solidFill>
                  <a:srgbClr val="000000"/>
                </a:solidFill>
                <a:latin typeface="+mn-lt"/>
              </a:rPr>
              <a:t>veikla</a:t>
            </a:r>
          </a:p>
          <a:p>
            <a:pPr eaLnBrk="1" hangingPunct="1">
              <a:spcBef>
                <a:spcPts val="575"/>
              </a:spcBef>
              <a:buClr>
                <a:srgbClr val="D34817"/>
              </a:buClr>
              <a:buSzPct val="85000"/>
              <a:buFont typeface="Wingdings 2" panose="05020102010507070707" pitchFamily="18" charset="2"/>
              <a:buChar char=""/>
            </a:pPr>
            <a:r>
              <a:rPr lang="lt-LT" altLang="lt-LT" sz="3600" b="1" dirty="0">
                <a:solidFill>
                  <a:srgbClr val="000000"/>
                </a:solidFill>
                <a:latin typeface="+mn-lt"/>
              </a:rPr>
              <a:t>Tos veiklos </a:t>
            </a:r>
            <a:r>
              <a:rPr lang="lt-LT" altLang="lt-LT" sz="3600" b="1" u="sng" dirty="0">
                <a:solidFill>
                  <a:srgbClr val="000000"/>
                </a:solidFill>
                <a:latin typeface="+mn-lt"/>
              </a:rPr>
              <a:t>rezultatas</a:t>
            </a:r>
          </a:p>
          <a:p>
            <a:pPr eaLnBrk="1" hangingPunct="1">
              <a:spcBef>
                <a:spcPts val="575"/>
              </a:spcBef>
              <a:buClr>
                <a:srgbClr val="D34817"/>
              </a:buClr>
              <a:buSzPct val="85000"/>
              <a:buFont typeface="Wingdings 2" panose="05020102010507070707" pitchFamily="18" charset="2"/>
              <a:buChar char=""/>
            </a:pPr>
            <a:r>
              <a:rPr lang="lt-LT" altLang="lt-LT" sz="3600" b="1" dirty="0">
                <a:solidFill>
                  <a:srgbClr val="000000"/>
                </a:solidFill>
                <a:latin typeface="+mn-lt"/>
              </a:rPr>
              <a:t>Rezultato pamatavimo </a:t>
            </a:r>
            <a:r>
              <a:rPr lang="lt-LT" altLang="lt-LT" sz="3600" b="1" u="sng" dirty="0">
                <a:solidFill>
                  <a:srgbClr val="000000"/>
                </a:solidFill>
                <a:latin typeface="+mn-lt"/>
              </a:rPr>
              <a:t>kriterijai</a:t>
            </a:r>
          </a:p>
        </p:txBody>
      </p:sp>
    </p:spTree>
    <p:extLst>
      <p:ext uri="{BB962C8B-B14F-4D97-AF65-F5344CB8AC3E}">
        <p14:creationId xmlns:p14="http://schemas.microsoft.com/office/powerpoint/2010/main" xmlns="" val="305049962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30721">
                                            <p:txEl>
                                              <p:pRg st="0" end="0"/>
                                            </p:txEl>
                                          </p:spTgt>
                                        </p:tgtEl>
                                        <p:attrNameLst>
                                          <p:attrName>style.visibility</p:attrName>
                                        </p:attrNameLst>
                                      </p:cBhvr>
                                      <p:to>
                                        <p:strVal val="visible"/>
                                      </p:to>
                                    </p:set>
                                    <p:anim calcmode="lin" valueType="num">
                                      <p:cBhvr additive="repl">
                                        <p:cTn id="7" dur="500" fill="hold"/>
                                        <p:tgtEl>
                                          <p:spTgt spid="30721">
                                            <p:txEl>
                                              <p:pRg st="0" end="0"/>
                                            </p:txEl>
                                          </p:spTgt>
                                        </p:tgtEl>
                                        <p:attrNameLst>
                                          <p:attrName>ppt_x</p:attrName>
                                        </p:attrNameLst>
                                      </p:cBhvr>
                                      <p:tavLst>
                                        <p:tav tm="100000">
                                          <p:val>
                                            <p:strVal val="0-#ppt_w/2"/>
                                          </p:val>
                                        </p:tav>
                                        <p:tav>
                                          <p:val>
                                            <p:strVal val="#ppt_x"/>
                                          </p:val>
                                        </p:tav>
                                      </p:tavLst>
                                    </p:anim>
                                    <p:anim calcmode="lin" valueType="num">
                                      <p:cBhvr additive="repl">
                                        <p:cTn id="8" dur="500" fill="hold"/>
                                        <p:tgtEl>
                                          <p:spTgt spid="30721">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30722">
                                            <p:txEl>
                                              <p:pRg st="1" end="1"/>
                                            </p:txEl>
                                          </p:spTgt>
                                        </p:tgtEl>
                                        <p:attrNameLst>
                                          <p:attrName>style.visibility</p:attrName>
                                        </p:attrNameLst>
                                      </p:cBhvr>
                                      <p:to>
                                        <p:strVal val="visible"/>
                                      </p:to>
                                    </p:set>
                                    <p:anim calcmode="lin" valueType="num">
                                      <p:cBhvr additive="repl">
                                        <p:cTn id="13" dur="500" fill="hold"/>
                                        <p:tgtEl>
                                          <p:spTgt spid="30722">
                                            <p:txEl>
                                              <p:pRg st="1" end="1"/>
                                            </p:txEl>
                                          </p:spTgt>
                                        </p:tgtEl>
                                        <p:attrNameLst>
                                          <p:attrName>ppt_x</p:attrName>
                                        </p:attrNameLst>
                                      </p:cBhvr>
                                      <p:tavLst>
                                        <p:tav tm="100000">
                                          <p:val>
                                            <p:strVal val="0-#ppt_w/2"/>
                                          </p:val>
                                        </p:tav>
                                        <p:tav>
                                          <p:val>
                                            <p:strVal val="#ppt_x"/>
                                          </p:val>
                                        </p:tav>
                                      </p:tavLst>
                                    </p:anim>
                                    <p:anim calcmode="lin" valueType="num">
                                      <p:cBhvr additive="repl">
                                        <p:cTn id="14" dur="500" fill="hold"/>
                                        <p:tgtEl>
                                          <p:spTgt spid="30722">
                                            <p:txEl>
                                              <p:pRg st="1" end="1"/>
                                            </p:txEl>
                                          </p:spTgt>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30722">
                                            <p:txEl>
                                              <p:pRg st="2" end="2"/>
                                            </p:txEl>
                                          </p:spTgt>
                                        </p:tgtEl>
                                        <p:attrNameLst>
                                          <p:attrName>style.visibility</p:attrName>
                                        </p:attrNameLst>
                                      </p:cBhvr>
                                      <p:to>
                                        <p:strVal val="visible"/>
                                      </p:to>
                                    </p:set>
                                    <p:anim calcmode="lin" valueType="num">
                                      <p:cBhvr additive="repl">
                                        <p:cTn id="19" dur="500" fill="hold"/>
                                        <p:tgtEl>
                                          <p:spTgt spid="30722">
                                            <p:txEl>
                                              <p:pRg st="2" end="2"/>
                                            </p:txEl>
                                          </p:spTgt>
                                        </p:tgtEl>
                                        <p:attrNameLst>
                                          <p:attrName>ppt_x</p:attrName>
                                        </p:attrNameLst>
                                      </p:cBhvr>
                                      <p:tavLst>
                                        <p:tav tm="100000">
                                          <p:val>
                                            <p:strVal val="0-#ppt_w/2"/>
                                          </p:val>
                                        </p:tav>
                                        <p:tav>
                                          <p:val>
                                            <p:strVal val="#ppt_x"/>
                                          </p:val>
                                        </p:tav>
                                      </p:tavLst>
                                    </p:anim>
                                    <p:anim calcmode="lin" valueType="num">
                                      <p:cBhvr additive="repl">
                                        <p:cTn id="20" dur="500" fill="hold"/>
                                        <p:tgtEl>
                                          <p:spTgt spid="30722">
                                            <p:txEl>
                                              <p:pRg st="2" end="2"/>
                                            </p:txEl>
                                          </p:spTgt>
                                        </p:tgtEl>
                                        <p:attrNameLst>
                                          <p:attrName>ppt_y</p:attrName>
                                        </p:attrNameLst>
                                      </p:cBhvr>
                                      <p:tavLst>
                                        <p:tav tm="100000">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additive="repl">
                                        <p:cTn id="24" dur="1" fill="hold">
                                          <p:stCondLst>
                                            <p:cond delay="0"/>
                                          </p:stCondLst>
                                        </p:cTn>
                                        <p:tgtEl>
                                          <p:spTgt spid="30722">
                                            <p:txEl>
                                              <p:pRg st="3" end="3"/>
                                            </p:txEl>
                                          </p:spTgt>
                                        </p:tgtEl>
                                        <p:attrNameLst>
                                          <p:attrName>style.visibility</p:attrName>
                                        </p:attrNameLst>
                                      </p:cBhvr>
                                      <p:to>
                                        <p:strVal val="visible"/>
                                      </p:to>
                                    </p:set>
                                    <p:anim calcmode="lin" valueType="num">
                                      <p:cBhvr additive="repl">
                                        <p:cTn id="25" dur="500" fill="hold"/>
                                        <p:tgtEl>
                                          <p:spTgt spid="30722">
                                            <p:txEl>
                                              <p:pRg st="3" end="3"/>
                                            </p:txEl>
                                          </p:spTgt>
                                        </p:tgtEl>
                                        <p:attrNameLst>
                                          <p:attrName>ppt_x</p:attrName>
                                        </p:attrNameLst>
                                      </p:cBhvr>
                                      <p:tavLst>
                                        <p:tav tm="100000">
                                          <p:val>
                                            <p:strVal val="0-#ppt_w/2"/>
                                          </p:val>
                                        </p:tav>
                                        <p:tav>
                                          <p:val>
                                            <p:strVal val="#ppt_x"/>
                                          </p:val>
                                        </p:tav>
                                      </p:tavLst>
                                    </p:anim>
                                    <p:anim calcmode="lin" valueType="num">
                                      <p:cBhvr additive="repl">
                                        <p:cTn id="26" dur="500" fill="hold"/>
                                        <p:tgtEl>
                                          <p:spTgt spid="30722">
                                            <p:txEl>
                                              <p:pRg st="3" end="3"/>
                                            </p:txEl>
                                          </p:spTgt>
                                        </p:tgtEl>
                                        <p:attrNameLst>
                                          <p:attrName>ppt_y</p:attrName>
                                        </p:attrNameLst>
                                      </p:cBhvr>
                                      <p:tavLst>
                                        <p:tav tm="100000">
                                          <p:val>
                                            <p:strVal val="#ppt_y"/>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additive="repl">
                                        <p:cTn id="30" dur="1" fill="hold">
                                          <p:stCondLst>
                                            <p:cond delay="0"/>
                                          </p:stCondLst>
                                        </p:cTn>
                                        <p:tgtEl>
                                          <p:spTgt spid="30722">
                                            <p:txEl>
                                              <p:pRg st="4" end="4"/>
                                            </p:txEl>
                                          </p:spTgt>
                                        </p:tgtEl>
                                        <p:attrNameLst>
                                          <p:attrName>style.visibility</p:attrName>
                                        </p:attrNameLst>
                                      </p:cBhvr>
                                      <p:to>
                                        <p:strVal val="visible"/>
                                      </p:to>
                                    </p:set>
                                    <p:anim calcmode="lin" valueType="num">
                                      <p:cBhvr additive="repl">
                                        <p:cTn id="31" dur="500" fill="hold"/>
                                        <p:tgtEl>
                                          <p:spTgt spid="30722">
                                            <p:txEl>
                                              <p:pRg st="4" end="4"/>
                                            </p:txEl>
                                          </p:spTgt>
                                        </p:tgtEl>
                                        <p:attrNameLst>
                                          <p:attrName>ppt_x</p:attrName>
                                        </p:attrNameLst>
                                      </p:cBhvr>
                                      <p:tavLst>
                                        <p:tav tm="100000">
                                          <p:val>
                                            <p:strVal val="0-#ppt_w/2"/>
                                          </p:val>
                                        </p:tav>
                                        <p:tav>
                                          <p:val>
                                            <p:strVal val="#ppt_x"/>
                                          </p:val>
                                        </p:tav>
                                      </p:tavLst>
                                    </p:anim>
                                    <p:anim calcmode="lin" valueType="num">
                                      <p:cBhvr additive="repl">
                                        <p:cTn id="32" dur="500" fill="hold"/>
                                        <p:tgtEl>
                                          <p:spTgt spid="30722">
                                            <p:txEl>
                                              <p:pRg st="4" end="4"/>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33"/>
            </p:par>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2078038" y="457200"/>
            <a:ext cx="8132762" cy="83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4000" b="1" dirty="0">
                <a:solidFill>
                  <a:schemeClr val="accent6">
                    <a:lumMod val="50000"/>
                  </a:schemeClr>
                </a:solidFill>
                <a:latin typeface="+mn-lt"/>
                <a:cs typeface="Times New Roman" panose="02020603050405020304" pitchFamily="18" charset="0"/>
              </a:rPr>
              <a:t>Pamokos uždavinys</a:t>
            </a:r>
          </a:p>
        </p:txBody>
      </p:sp>
      <p:graphicFrame>
        <p:nvGraphicFramePr>
          <p:cNvPr id="2" name="Group 2"/>
          <p:cNvGraphicFramePr>
            <a:graphicFrameLocks noGrp="1"/>
          </p:cNvGraphicFramePr>
          <p:nvPr>
            <p:extLst>
              <p:ext uri="{D42A27DB-BD31-4B8C-83A1-F6EECF244321}">
                <p14:modId xmlns:p14="http://schemas.microsoft.com/office/powerpoint/2010/main" xmlns="" val="3829442596"/>
              </p:ext>
            </p:extLst>
          </p:nvPr>
        </p:nvGraphicFramePr>
        <p:xfrm>
          <a:off x="537210" y="1628776"/>
          <a:ext cx="11109960" cy="5191126"/>
        </p:xfrm>
        <a:graphic>
          <a:graphicData uri="http://schemas.openxmlformats.org/drawingml/2006/table">
            <a:tbl>
              <a:tblPr/>
              <a:tblGrid>
                <a:gridCol w="3702677"/>
                <a:gridCol w="3704606"/>
                <a:gridCol w="3702677"/>
              </a:tblGrid>
              <a:tr h="1641475">
                <a:tc>
                  <a:txBody>
                    <a:bodyPr/>
                    <a:lstStyle/>
                    <a:p>
                      <a:pPr marL="0" marR="0" lvl="0" indent="0" algn="ctr" defTabSz="449263" rtl="0" eaLnBrk="1" fontAlgn="base" latinLnBrk="0" hangingPunct="1">
                        <a:lnSpc>
                          <a:spcPct val="82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dirty="0" smtClean="0">
                          <a:ln>
                            <a:noFill/>
                          </a:ln>
                          <a:solidFill>
                            <a:srgbClr val="000000"/>
                          </a:solidFill>
                          <a:effectLst/>
                          <a:latin typeface="Times New Roman" pitchFamily="16" charset="0"/>
                          <a:ea typeface="Microsoft YaHei" charset="-122"/>
                        </a:rPr>
                        <a:t>Sąlygos</a:t>
                      </a:r>
                    </a:p>
                    <a:p>
                      <a:pPr marL="0" marR="0" lvl="0" indent="0" algn="ctr" defTabSz="449263" rtl="0" eaLnBrk="1" fontAlgn="base" latinLnBrk="0" hangingPunct="1">
                        <a:lnSpc>
                          <a:spcPct val="82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1" i="0" u="none" strike="noStrike" cap="none" normalizeH="0" baseline="0" dirty="0" smtClean="0">
                        <a:ln>
                          <a:noFill/>
                        </a:ln>
                        <a:solidFill>
                          <a:srgbClr val="000000"/>
                        </a:solidFill>
                        <a:effectLst/>
                        <a:latin typeface="Times New Roman" pitchFamily="16" charset="0"/>
                        <a:ea typeface="Microsoft YaHei" charset="-122"/>
                      </a:endParaRPr>
                    </a:p>
                  </a:txBody>
                  <a:tcPr marL="90000" marR="90000" marT="212544" marB="46800" horzOverflow="overflow">
                    <a:lnL>
                      <a:noFill/>
                    </a:lnL>
                    <a:lnR>
                      <a:noFill/>
                    </a:lnR>
                    <a:lnT>
                      <a:noFill/>
                    </a:lnT>
                    <a:lnB>
                      <a:noFill/>
                    </a:lnB>
                    <a:lnTlToBr>
                      <a:noFill/>
                    </a:lnTlToBr>
                    <a:lnBlToTr>
                      <a:noFill/>
                    </a:lnBlToTr>
                    <a:solidFill>
                      <a:srgbClr val="CCFF66"/>
                    </a:solidFill>
                  </a:tcPr>
                </a:tc>
                <a:tc>
                  <a:txBody>
                    <a:bodyPr/>
                    <a:lstStyle/>
                    <a:p>
                      <a:pPr marL="0" marR="0" lvl="0" indent="0" algn="l" defTabSz="449263" rtl="0" eaLnBrk="1" fontAlgn="base" latinLnBrk="0" hangingPunct="1">
                        <a:lnSpc>
                          <a:spcPct val="82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dirty="0" smtClean="0">
                          <a:ln>
                            <a:noFill/>
                          </a:ln>
                          <a:solidFill>
                            <a:srgbClr val="000000"/>
                          </a:solidFill>
                          <a:effectLst/>
                          <a:latin typeface="Times New Roman" pitchFamily="16" charset="0"/>
                          <a:ea typeface="Microsoft YaHei" charset="-122"/>
                        </a:rPr>
                        <a:t>Kuo naudodamiesi</a:t>
                      </a:r>
                    </a:p>
                  </a:txBody>
                  <a:tcPr marL="90000" marR="90000" marT="212544" marB="46800" horzOverflow="overflow">
                    <a:lnL>
                      <a:noFill/>
                    </a:lnL>
                    <a:lnR>
                      <a:noFill/>
                    </a:lnR>
                    <a:lnT>
                      <a:noFill/>
                    </a:lnT>
                    <a:lnB>
                      <a:noFill/>
                    </a:lnB>
                    <a:lnTlToBr>
                      <a:noFill/>
                    </a:lnTlToBr>
                    <a:lnBlToTr>
                      <a:noFill/>
                    </a:lnBlToTr>
                    <a:solidFill>
                      <a:srgbClr val="CCFF66"/>
                    </a:solidFill>
                  </a:tcPr>
                </a:tc>
                <a:tc>
                  <a:txBody>
                    <a:bodyPr/>
                    <a:lstStyle/>
                    <a:p>
                      <a:pPr marL="0" marR="0" lvl="0" indent="0" algn="l" defTabSz="449263" rtl="0" eaLnBrk="1" fontAlgn="base" latinLnBrk="0" hangingPunct="1">
                        <a:lnSpc>
                          <a:spcPct val="82000"/>
                        </a:lnSpc>
                        <a:spcBef>
                          <a:spcPts val="6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dirty="0" smtClean="0">
                          <a:ln>
                            <a:noFill/>
                          </a:ln>
                          <a:solidFill>
                            <a:srgbClr val="000000"/>
                          </a:solidFill>
                          <a:effectLst/>
                          <a:latin typeface="Times New Roman" pitchFamily="16" charset="0"/>
                          <a:ea typeface="Microsoft YaHei" charset="-122"/>
                        </a:rPr>
                        <a:t>Priemonės, šaltiniai, žinios, gebėjimai, nuostatos</a:t>
                      </a:r>
                    </a:p>
                  </a:txBody>
                  <a:tcPr marL="90000" marR="90000" marT="189071" marB="46800" horzOverflow="overflow">
                    <a:lnL>
                      <a:noFill/>
                    </a:lnL>
                    <a:lnR>
                      <a:noFill/>
                    </a:lnR>
                    <a:lnT>
                      <a:noFill/>
                    </a:lnT>
                    <a:lnB>
                      <a:noFill/>
                    </a:lnB>
                    <a:lnTlToBr>
                      <a:noFill/>
                    </a:lnTlToBr>
                    <a:lnBlToTr>
                      <a:noFill/>
                    </a:lnBlToTr>
                    <a:solidFill>
                      <a:srgbClr val="CCFF66"/>
                    </a:solidFill>
                  </a:tcPr>
                </a:tc>
              </a:tr>
              <a:tr h="831850">
                <a:tc>
                  <a:txBody>
                    <a:bodyPr/>
                    <a:lstStyle/>
                    <a:p>
                      <a:pPr marL="0" marR="0" lvl="0" indent="0" algn="ctr" defTabSz="449263" rtl="0" eaLnBrk="1" fontAlgn="base" latinLnBrk="0" hangingPunct="1">
                        <a:lnSpc>
                          <a:spcPct val="82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dirty="0" smtClean="0">
                          <a:ln>
                            <a:noFill/>
                          </a:ln>
                          <a:solidFill>
                            <a:srgbClr val="800000"/>
                          </a:solidFill>
                          <a:effectLst/>
                          <a:latin typeface="Times New Roman" pitchFamily="16" charset="0"/>
                          <a:ea typeface="Microsoft YaHei" charset="-122"/>
                        </a:rPr>
                        <a:t>Mokinių veikla</a:t>
                      </a:r>
                    </a:p>
                  </a:txBody>
                  <a:tcPr marL="90000" marR="90000" marT="212544" marB="46800" horzOverflow="overflow">
                    <a:lnL>
                      <a:noFill/>
                    </a:lnL>
                    <a:lnR>
                      <a:noFill/>
                    </a:lnR>
                    <a:lnT>
                      <a:noFill/>
                    </a:lnT>
                    <a:lnB>
                      <a:noFill/>
                    </a:lnB>
                    <a:lnTlToBr>
                      <a:noFill/>
                    </a:lnTlToBr>
                    <a:lnBlToTr>
                      <a:noFill/>
                    </a:lnBlToTr>
                    <a:solidFill>
                      <a:srgbClr val="FFFF66"/>
                    </a:solidFill>
                  </a:tcPr>
                </a:tc>
                <a:tc>
                  <a:txBody>
                    <a:bodyPr/>
                    <a:lstStyle/>
                    <a:p>
                      <a:pPr marL="0" marR="0" lvl="0" indent="0" algn="l" defTabSz="449263" rtl="0" eaLnBrk="1" fontAlgn="base" latinLnBrk="0" hangingPunct="1">
                        <a:lnSpc>
                          <a:spcPct val="82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smtClean="0">
                          <a:ln>
                            <a:noFill/>
                          </a:ln>
                          <a:solidFill>
                            <a:srgbClr val="800000"/>
                          </a:solidFill>
                          <a:effectLst/>
                          <a:latin typeface="Times New Roman" pitchFamily="16" charset="0"/>
                          <a:ea typeface="Microsoft YaHei" charset="-122"/>
                        </a:rPr>
                        <a:t>Kaip dirbdami</a:t>
                      </a:r>
                    </a:p>
                  </a:txBody>
                  <a:tcPr marL="90000" marR="90000" marT="212544" marB="46800" horzOverflow="overflow">
                    <a:lnL>
                      <a:noFill/>
                    </a:lnL>
                    <a:lnR>
                      <a:noFill/>
                    </a:lnR>
                    <a:lnT>
                      <a:noFill/>
                    </a:lnT>
                    <a:lnB>
                      <a:noFill/>
                    </a:lnB>
                    <a:lnTlToBr>
                      <a:noFill/>
                    </a:lnTlToBr>
                    <a:lnBlToTr>
                      <a:noFill/>
                    </a:lnBlToTr>
                    <a:solidFill>
                      <a:srgbClr val="FFFF66"/>
                    </a:solidFill>
                  </a:tcPr>
                </a:tc>
                <a:tc>
                  <a:txBody>
                    <a:bodyPr/>
                    <a:lstStyle/>
                    <a:p>
                      <a:pPr marL="0" marR="0" lvl="0" indent="0" algn="l" defTabSz="449263" rtl="0" eaLnBrk="1" fontAlgn="base" latinLnBrk="0" hangingPunct="1">
                        <a:lnSpc>
                          <a:spcPct val="82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dirty="0" smtClean="0">
                          <a:ln>
                            <a:noFill/>
                          </a:ln>
                          <a:solidFill>
                            <a:srgbClr val="800000"/>
                          </a:solidFill>
                          <a:effectLst/>
                          <a:latin typeface="Times New Roman" pitchFamily="16" charset="0"/>
                          <a:ea typeface="Microsoft YaHei" charset="-122"/>
                        </a:rPr>
                        <a:t>Metodai</a:t>
                      </a:r>
                    </a:p>
                  </a:txBody>
                  <a:tcPr marL="90000" marR="90000" marT="212544" marB="46800" horzOverflow="overflow">
                    <a:lnL>
                      <a:noFill/>
                    </a:lnL>
                    <a:lnR>
                      <a:noFill/>
                    </a:lnR>
                    <a:lnT>
                      <a:noFill/>
                    </a:lnT>
                    <a:lnB>
                      <a:noFill/>
                    </a:lnB>
                    <a:lnTlToBr>
                      <a:noFill/>
                    </a:lnTlToBr>
                    <a:lnBlToTr>
                      <a:noFill/>
                    </a:lnBlToTr>
                    <a:solidFill>
                      <a:srgbClr val="FFFF66"/>
                    </a:solidFill>
                  </a:tcPr>
                </a:tc>
              </a:tr>
              <a:tr h="1265238">
                <a:tc>
                  <a:txBody>
                    <a:bodyPr/>
                    <a:lstStyle/>
                    <a:p>
                      <a:pPr marL="0" marR="0" lvl="0" indent="0" algn="ctr" defTabSz="449263" rtl="0" eaLnBrk="1" fontAlgn="base" latinLnBrk="0" hangingPunct="1">
                        <a:lnSpc>
                          <a:spcPct val="82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1" i="0" u="none" strike="noStrike" cap="none" normalizeH="0" baseline="0" smtClean="0">
                        <a:ln>
                          <a:noFill/>
                        </a:ln>
                        <a:solidFill>
                          <a:srgbClr val="FFCC66"/>
                        </a:solidFill>
                        <a:effectLst/>
                        <a:latin typeface="Times New Roman" pitchFamily="16" charset="0"/>
                        <a:ea typeface="Microsoft YaHei" charset="-122"/>
                      </a:endParaRPr>
                    </a:p>
                    <a:p>
                      <a:pPr marL="0" marR="0" lvl="0" indent="0" algn="ctr" defTabSz="449263" rtl="0" eaLnBrk="1" fontAlgn="base" latinLnBrk="0" hangingPunct="1">
                        <a:lnSpc>
                          <a:spcPct val="82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smtClean="0">
                          <a:ln>
                            <a:noFill/>
                          </a:ln>
                          <a:solidFill>
                            <a:srgbClr val="000000"/>
                          </a:solidFill>
                          <a:effectLst/>
                          <a:latin typeface="Times New Roman" pitchFamily="16" charset="0"/>
                          <a:ea typeface="Microsoft YaHei" charset="-122"/>
                        </a:rPr>
                        <a:t>Rezultatas</a:t>
                      </a:r>
                    </a:p>
                  </a:txBody>
                  <a:tcPr marL="90000" marR="90000" marT="212544" marB="46800" horzOverflow="overflow">
                    <a:lnL>
                      <a:noFill/>
                    </a:lnL>
                    <a:lnR>
                      <a:noFill/>
                    </a:lnR>
                    <a:lnT>
                      <a:noFill/>
                    </a:lnT>
                    <a:lnB>
                      <a:noFill/>
                    </a:lnB>
                    <a:lnTlToBr>
                      <a:noFill/>
                    </a:lnTlToBr>
                    <a:lnBlToTr>
                      <a:noFill/>
                    </a:lnBlToTr>
                    <a:solidFill>
                      <a:srgbClr val="FFCC66"/>
                    </a:solidFill>
                  </a:tcPr>
                </a:tc>
                <a:tc>
                  <a:txBody>
                    <a:bodyPr/>
                    <a:lstStyle/>
                    <a:p>
                      <a:pPr marL="0" marR="0" lvl="0" indent="0" algn="l" defTabSz="449263" rtl="0" eaLnBrk="1" fontAlgn="base" latinLnBrk="0" hangingPunct="1">
                        <a:lnSpc>
                          <a:spcPct val="82000"/>
                        </a:lnSpc>
                        <a:spcBef>
                          <a:spcPts val="6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dirty="0" smtClean="0">
                          <a:ln>
                            <a:noFill/>
                          </a:ln>
                          <a:solidFill>
                            <a:srgbClr val="000000"/>
                          </a:solidFill>
                          <a:effectLst/>
                          <a:latin typeface="Times New Roman" pitchFamily="16" charset="0"/>
                          <a:ea typeface="Microsoft YaHei" charset="-122"/>
                        </a:rPr>
                        <a:t>Ką mokiniai padarys, pagamins, atliks...</a:t>
                      </a:r>
                    </a:p>
                  </a:txBody>
                  <a:tcPr marL="90000" marR="90000" marT="189071" marB="46800" horzOverflow="overflow">
                    <a:lnL>
                      <a:noFill/>
                    </a:lnL>
                    <a:lnR>
                      <a:noFill/>
                    </a:lnR>
                    <a:lnT>
                      <a:noFill/>
                    </a:lnT>
                    <a:lnB>
                      <a:noFill/>
                    </a:lnB>
                    <a:lnTlToBr>
                      <a:noFill/>
                    </a:lnTlToBr>
                    <a:lnBlToTr>
                      <a:noFill/>
                    </a:lnBlToTr>
                    <a:solidFill>
                      <a:srgbClr val="FFCC66"/>
                    </a:solidFill>
                  </a:tcPr>
                </a:tc>
                <a:tc>
                  <a:txBody>
                    <a:bodyPr/>
                    <a:lstStyle/>
                    <a:p>
                      <a:pPr marL="0" marR="0" lvl="0" indent="0" algn="l" defTabSz="449263" rtl="0" eaLnBrk="1" fontAlgn="base" latinLnBrk="0" hangingPunct="1">
                        <a:lnSpc>
                          <a:spcPct val="82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dirty="0" smtClean="0">
                          <a:ln>
                            <a:noFill/>
                          </a:ln>
                          <a:solidFill>
                            <a:srgbClr val="000000"/>
                          </a:solidFill>
                          <a:effectLst/>
                          <a:latin typeface="Times New Roman" pitchFamily="16" charset="0"/>
                          <a:ea typeface="Microsoft YaHei" charset="-122"/>
                        </a:rPr>
                        <a:t>Konkretus darbas</a:t>
                      </a:r>
                    </a:p>
                  </a:txBody>
                  <a:tcPr marL="90000" marR="90000" marT="212544" marB="46800" horzOverflow="overflow">
                    <a:lnL>
                      <a:noFill/>
                    </a:lnL>
                    <a:lnR>
                      <a:noFill/>
                    </a:lnR>
                    <a:lnT>
                      <a:noFill/>
                    </a:lnT>
                    <a:lnB>
                      <a:noFill/>
                    </a:lnB>
                    <a:lnTlToBr>
                      <a:noFill/>
                    </a:lnTlToBr>
                    <a:lnBlToTr>
                      <a:noFill/>
                    </a:lnBlToTr>
                    <a:solidFill>
                      <a:srgbClr val="FFCC66"/>
                    </a:solidFill>
                  </a:tcPr>
                </a:tc>
              </a:tr>
              <a:tr h="1452563">
                <a:tc>
                  <a:txBody>
                    <a:bodyPr/>
                    <a:lstStyle/>
                    <a:p>
                      <a:pPr marL="0" marR="0" lvl="0" indent="0" algn="ctr" defTabSz="449263" rtl="0" eaLnBrk="1" fontAlgn="base" latinLnBrk="0" hangingPunct="1">
                        <a:lnSpc>
                          <a:spcPct val="82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1" i="0" u="none" strike="noStrike" cap="none" normalizeH="0" baseline="0" smtClean="0">
                        <a:ln>
                          <a:noFill/>
                        </a:ln>
                        <a:solidFill>
                          <a:srgbClr val="FF7C80"/>
                        </a:solidFill>
                        <a:effectLst/>
                        <a:latin typeface="Times New Roman" pitchFamily="16" charset="0"/>
                        <a:ea typeface="Microsoft YaHei" charset="-122"/>
                      </a:endParaRPr>
                    </a:p>
                    <a:p>
                      <a:pPr marL="0" marR="0" lvl="0" indent="0" algn="ctr" defTabSz="449263" rtl="0" eaLnBrk="1" fontAlgn="base" latinLnBrk="0" hangingPunct="1">
                        <a:lnSpc>
                          <a:spcPct val="82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smtClean="0">
                          <a:ln>
                            <a:noFill/>
                          </a:ln>
                          <a:solidFill>
                            <a:srgbClr val="000000"/>
                          </a:solidFill>
                          <a:effectLst/>
                          <a:latin typeface="Times New Roman" pitchFamily="16" charset="0"/>
                          <a:ea typeface="Microsoft YaHei" charset="-122"/>
                        </a:rPr>
                        <a:t>Kriterijus</a:t>
                      </a:r>
                    </a:p>
                  </a:txBody>
                  <a:tcPr marL="90000" marR="90000" marT="212544" marB="46800" horzOverflow="overflow">
                    <a:lnL>
                      <a:noFill/>
                    </a:lnL>
                    <a:lnR>
                      <a:noFill/>
                    </a:lnR>
                    <a:lnT>
                      <a:noFill/>
                    </a:lnT>
                    <a:lnB>
                      <a:noFill/>
                    </a:lnB>
                    <a:lnTlToBr>
                      <a:noFill/>
                    </a:lnTlToBr>
                    <a:lnBlToTr>
                      <a:noFill/>
                    </a:lnBlToTr>
                    <a:solidFill>
                      <a:srgbClr val="FF7C80"/>
                    </a:solidFill>
                  </a:tcPr>
                </a:tc>
                <a:tc>
                  <a:txBody>
                    <a:bodyPr/>
                    <a:lstStyle/>
                    <a:p>
                      <a:pPr marL="0" marR="0" lvl="0" indent="0" algn="l" defTabSz="449263" rtl="0" eaLnBrk="1" fontAlgn="base" latinLnBrk="0" hangingPunct="1">
                        <a:lnSpc>
                          <a:spcPct val="82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smtClean="0">
                          <a:ln>
                            <a:noFill/>
                          </a:ln>
                          <a:solidFill>
                            <a:srgbClr val="000000"/>
                          </a:solidFill>
                          <a:effectLst/>
                          <a:latin typeface="Times New Roman" pitchFamily="16" charset="0"/>
                          <a:ea typeface="Microsoft YaHei" charset="-122"/>
                        </a:rPr>
                        <a:t>Kas rodys, kaip darbas atliktas</a:t>
                      </a:r>
                    </a:p>
                  </a:txBody>
                  <a:tcPr marL="90000" marR="90000" marT="212544" marB="46800" horzOverflow="overflow">
                    <a:lnL>
                      <a:noFill/>
                    </a:lnL>
                    <a:lnR>
                      <a:noFill/>
                    </a:lnR>
                    <a:lnT>
                      <a:noFill/>
                    </a:lnT>
                    <a:lnB>
                      <a:noFill/>
                    </a:lnB>
                    <a:lnTlToBr>
                      <a:noFill/>
                    </a:lnTlToBr>
                    <a:lnBlToTr>
                      <a:noFill/>
                    </a:lnBlToTr>
                    <a:solidFill>
                      <a:srgbClr val="FF7C80"/>
                    </a:solidFill>
                  </a:tcPr>
                </a:tc>
                <a:tc>
                  <a:txBody>
                    <a:bodyPr/>
                    <a:lstStyle/>
                    <a:p>
                      <a:pPr marL="0" marR="0" lvl="0" indent="0" algn="l" defTabSz="449263" rtl="0" eaLnBrk="1" fontAlgn="base" latinLnBrk="0" hangingPunct="1">
                        <a:lnSpc>
                          <a:spcPct val="82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dirty="0" smtClean="0">
                          <a:ln>
                            <a:noFill/>
                          </a:ln>
                          <a:solidFill>
                            <a:srgbClr val="000000"/>
                          </a:solidFill>
                          <a:effectLst/>
                          <a:latin typeface="Times New Roman" pitchFamily="16" charset="0"/>
                          <a:ea typeface="Microsoft YaHei" charset="-122"/>
                        </a:rPr>
                        <a:t>Vertinimo kriterijai, normos</a:t>
                      </a:r>
                    </a:p>
                  </a:txBody>
                  <a:tcPr marL="90000" marR="90000" marT="212544" marB="46800" horzOverflow="overflow">
                    <a:lnL>
                      <a:noFill/>
                    </a:lnL>
                    <a:lnR>
                      <a:noFill/>
                    </a:lnR>
                    <a:lnT>
                      <a:noFill/>
                    </a:lnT>
                    <a:lnB>
                      <a:noFill/>
                    </a:lnB>
                    <a:lnTlToBr>
                      <a:noFill/>
                    </a:lnTlToBr>
                    <a:lnBlToTr>
                      <a:noFill/>
                    </a:lnBlToTr>
                    <a:solidFill>
                      <a:srgbClr val="FF7C80"/>
                    </a:solidFill>
                  </a:tcPr>
                </a:tc>
              </a:tr>
            </a:tbl>
          </a:graphicData>
        </a:graphic>
      </p:graphicFrame>
    </p:spTree>
    <p:extLst>
      <p:ext uri="{BB962C8B-B14F-4D97-AF65-F5344CB8AC3E}">
        <p14:creationId xmlns:p14="http://schemas.microsoft.com/office/powerpoint/2010/main" xmlns="" val="23750273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normAutofit/>
          </a:bodyPr>
          <a:lstStyle/>
          <a:p>
            <a:pPr algn="ctr" eaLnBrk="1" hangingPunct="1"/>
            <a:r>
              <a:rPr lang="lt-LT" altLang="lt-LT" sz="3600" b="1" dirty="0">
                <a:latin typeface="+mn-lt"/>
              </a:rPr>
              <a:t>Ar pamatuojami mokymosi uždaviniai</a:t>
            </a:r>
            <a:endParaRPr lang="en-US" altLang="lt-LT" sz="3600" b="1" dirty="0">
              <a:latin typeface="+mn-lt"/>
            </a:endParaRPr>
          </a:p>
        </p:txBody>
      </p:sp>
      <p:sp>
        <p:nvSpPr>
          <p:cNvPr id="20484" name="Rectangle 3"/>
          <p:cNvSpPr>
            <a:spLocks noGrp="1" noChangeArrowheads="1"/>
          </p:cNvSpPr>
          <p:nvPr>
            <p:ph type="body" idx="1"/>
          </p:nvPr>
        </p:nvSpPr>
        <p:spPr>
          <a:xfrm>
            <a:off x="1919289" y="1773238"/>
            <a:ext cx="9434511" cy="3860800"/>
          </a:xfrm>
        </p:spPr>
        <p:txBody>
          <a:bodyPr>
            <a:normAutofit/>
          </a:bodyPr>
          <a:lstStyle/>
          <a:p>
            <a:pPr eaLnBrk="1" hangingPunct="1"/>
            <a:r>
              <a:rPr lang="lt-LT" altLang="lt-LT" sz="3200" dirty="0"/>
              <a:t>suformuluoti iš mokinio pozicijos?</a:t>
            </a:r>
          </a:p>
          <a:p>
            <a:pPr eaLnBrk="1" hangingPunct="1"/>
            <a:r>
              <a:rPr lang="lt-LT" altLang="lt-LT" sz="3200" dirty="0"/>
              <a:t>realūs, ar įmanoma jų pasiekti per numatytą laiką?</a:t>
            </a:r>
          </a:p>
          <a:p>
            <a:pPr eaLnBrk="1" hangingPunct="1"/>
            <a:r>
              <a:rPr lang="lt-LT" altLang="lt-LT" sz="3200" dirty="0"/>
              <a:t>pamatuojami (</a:t>
            </a:r>
            <a:r>
              <a:rPr lang="lt-LT" altLang="lt-LT" sz="3200" u="sng" dirty="0">
                <a:solidFill>
                  <a:schemeClr val="hlink"/>
                </a:solidFill>
              </a:rPr>
              <a:t>vengti</a:t>
            </a:r>
            <a:r>
              <a:rPr lang="lt-LT" altLang="lt-LT" sz="3200" dirty="0"/>
              <a:t> žodžių </a:t>
            </a:r>
            <a:r>
              <a:rPr lang="lt-LT" altLang="lt-LT" sz="3200" i="1" dirty="0">
                <a:solidFill>
                  <a:schemeClr val="tx2"/>
                </a:solidFill>
              </a:rPr>
              <a:t>suvokti, suprasti</a:t>
            </a:r>
            <a:r>
              <a:rPr lang="lt-LT" altLang="lt-LT" sz="3200" dirty="0"/>
              <a:t>...)?</a:t>
            </a:r>
          </a:p>
          <a:p>
            <a:pPr eaLnBrk="1" hangingPunct="1"/>
            <a:r>
              <a:rPr lang="lt-LT" altLang="lt-LT" sz="3200" dirty="0"/>
              <a:t>dera su mokymo ir mokymosi veiklomis ir vertinimu?</a:t>
            </a:r>
          </a:p>
          <a:p>
            <a:pPr eaLnBrk="1" hangingPunct="1"/>
            <a:r>
              <a:rPr lang="lt-LT" altLang="lt-LT" sz="3200" dirty="0"/>
              <a:t>žinomi ir suprantami mokiniams?</a:t>
            </a:r>
          </a:p>
          <a:p>
            <a:pPr eaLnBrk="1" hangingPunct="1"/>
            <a:endParaRPr lang="en-US" altLang="lt-LT" sz="3200" dirty="0">
              <a:latin typeface="Arial" panose="020B0604020202020204" pitchFamily="34" charset="0"/>
            </a:endParaRPr>
          </a:p>
        </p:txBody>
      </p:sp>
    </p:spTree>
    <p:extLst>
      <p:ext uri="{BB962C8B-B14F-4D97-AF65-F5344CB8AC3E}">
        <p14:creationId xmlns:p14="http://schemas.microsoft.com/office/powerpoint/2010/main" xmlns="" val="183405727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37309" y="1499323"/>
            <a:ext cx="10917382" cy="2605087"/>
          </a:xfrm>
        </p:spPr>
        <p:txBody>
          <a:bodyPr rtlCol="0">
            <a:normAutofit fontScale="90000"/>
          </a:bodyPr>
          <a:lstStyle/>
          <a:p>
            <a:pPr algn="ctr">
              <a:defRPr/>
            </a:pPr>
            <a:r>
              <a:rPr lang="lt-LT" altLang="lt-LT" sz="3200" dirty="0">
                <a:latin typeface="Times New Roman" pitchFamily="18" charset="0"/>
              </a:rPr>
              <a:t/>
            </a:r>
            <a:br>
              <a:rPr lang="lt-LT" altLang="lt-LT" sz="3200" dirty="0">
                <a:latin typeface="Times New Roman" pitchFamily="18" charset="0"/>
              </a:rPr>
            </a:br>
            <a:r>
              <a:rPr lang="en-US" altLang="lt-LT" sz="3200" dirty="0">
                <a:latin typeface="Times New Roman" pitchFamily="18" charset="0"/>
              </a:rPr>
              <a:t/>
            </a:r>
            <a:br>
              <a:rPr lang="en-US" altLang="lt-LT" sz="3200" dirty="0">
                <a:latin typeface="Times New Roman" pitchFamily="18" charset="0"/>
              </a:rPr>
            </a:br>
            <a:r>
              <a:rPr lang="lt-LT" altLang="lt-LT" sz="4000" dirty="0">
                <a:latin typeface="+mn-lt"/>
              </a:rPr>
              <a:t>Sėkmingos pamokos kriterijus –</a:t>
            </a:r>
            <a:r>
              <a:rPr lang="en-US" altLang="lt-LT" sz="3200" dirty="0">
                <a:latin typeface="+mn-lt"/>
              </a:rPr>
              <a:t/>
            </a:r>
            <a:br>
              <a:rPr lang="en-US" altLang="lt-LT" sz="3200" dirty="0">
                <a:latin typeface="+mn-lt"/>
              </a:rPr>
            </a:br>
            <a:r>
              <a:rPr lang="lt-LT" altLang="lt-LT" sz="3200" dirty="0">
                <a:latin typeface="+mn-lt"/>
              </a:rPr>
              <a:t/>
            </a:r>
            <a:br>
              <a:rPr lang="lt-LT" altLang="lt-LT" sz="3200" dirty="0">
                <a:latin typeface="+mn-lt"/>
              </a:rPr>
            </a:br>
            <a:r>
              <a:rPr lang="lt-LT" altLang="lt-LT" sz="4400" b="1" i="1" dirty="0">
                <a:latin typeface="+mn-lt"/>
              </a:rPr>
              <a:t>beveik  visi  mokiniai  įvykdė </a:t>
            </a:r>
            <a:r>
              <a:rPr lang="lt-LT" altLang="lt-LT" sz="4400" b="1" i="1" dirty="0" smtClean="0">
                <a:latin typeface="+mn-lt"/>
              </a:rPr>
              <a:t>(pasiekė, įgyvendino)  pamokos </a:t>
            </a:r>
            <a:r>
              <a:rPr lang="lt-LT" altLang="lt-LT" sz="4400" b="1" i="1" dirty="0">
                <a:latin typeface="+mn-lt"/>
              </a:rPr>
              <a:t>uždavinį.</a:t>
            </a:r>
            <a:br>
              <a:rPr lang="lt-LT" altLang="lt-LT" sz="4400" b="1" i="1" dirty="0">
                <a:latin typeface="+mn-lt"/>
              </a:rPr>
            </a:br>
            <a:endParaRPr lang="lt-LT" altLang="lt-LT" sz="4400" b="1" i="1" dirty="0">
              <a:latin typeface="+mn-lt"/>
            </a:endParaRPr>
          </a:p>
        </p:txBody>
      </p:sp>
      <p:sp>
        <p:nvSpPr>
          <p:cNvPr id="38915" name="Text Placeholder 2"/>
          <p:cNvSpPr>
            <a:spLocks noGrp="1"/>
          </p:cNvSpPr>
          <p:nvPr>
            <p:ph type="body" idx="1"/>
          </p:nvPr>
        </p:nvSpPr>
        <p:spPr>
          <a:xfrm>
            <a:off x="2033589" y="4232275"/>
            <a:ext cx="7210425" cy="1703388"/>
          </a:xfrm>
        </p:spPr>
        <p:txBody>
          <a:bodyPr rtlCol="0"/>
          <a:lstStyle/>
          <a:p>
            <a:pPr marL="0" lvl="1" algn="ctr">
              <a:defRPr/>
            </a:pPr>
            <a:r>
              <a:rPr lang="lt-LT" altLang="lt-LT" sz="3600" b="1" dirty="0">
                <a:solidFill>
                  <a:schemeClr val="accent6">
                    <a:lumMod val="50000"/>
                  </a:schemeClr>
                </a:solidFill>
              </a:rPr>
              <a:t>Kaip to pasiekti?</a:t>
            </a:r>
          </a:p>
          <a:p>
            <a:pPr>
              <a:defRPr/>
            </a:pPr>
            <a:endParaRPr lang="lt-LT" altLang="lt-LT" dirty="0" smtClean="0"/>
          </a:p>
        </p:txBody>
      </p:sp>
    </p:spTree>
    <p:extLst>
      <p:ext uri="{BB962C8B-B14F-4D97-AF65-F5344CB8AC3E}">
        <p14:creationId xmlns:p14="http://schemas.microsoft.com/office/powerpoint/2010/main" xmlns="" val="23802163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62578" y="767629"/>
            <a:ext cx="10515600" cy="2852737"/>
          </a:xfrm>
        </p:spPr>
        <p:txBody>
          <a:bodyPr>
            <a:normAutofit/>
          </a:bodyPr>
          <a:lstStyle/>
          <a:p>
            <a:r>
              <a:rPr lang="lt-LT" sz="4400" b="1" dirty="0" smtClean="0">
                <a:solidFill>
                  <a:schemeClr val="accent6">
                    <a:lumMod val="50000"/>
                  </a:schemeClr>
                </a:solidFill>
                <a:latin typeface="+mn-lt"/>
              </a:rPr>
              <a:t>Pažangos pamokoje matavimas vertinimo kontekste</a:t>
            </a:r>
            <a:endParaRPr lang="lt-LT" sz="4400" b="1" dirty="0">
              <a:solidFill>
                <a:schemeClr val="accent6">
                  <a:lumMod val="50000"/>
                </a:schemeClr>
              </a:solidFill>
              <a:latin typeface="+mn-lt"/>
            </a:endParaRPr>
          </a:p>
        </p:txBody>
      </p:sp>
    </p:spTree>
    <p:extLst>
      <p:ext uri="{BB962C8B-B14F-4D97-AF65-F5344CB8AC3E}">
        <p14:creationId xmlns:p14="http://schemas.microsoft.com/office/powerpoint/2010/main" xmlns="" val="1648063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2438400" y="274638"/>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SzTx/>
              <a:buFontTx/>
              <a:buNone/>
            </a:pPr>
            <a:r>
              <a:rPr lang="lt-LT" altLang="lt-LT" sz="4000" b="1" dirty="0">
                <a:solidFill>
                  <a:schemeClr val="accent6">
                    <a:lumMod val="50000"/>
                  </a:schemeClr>
                </a:solidFill>
                <a:latin typeface="Times New Roman" panose="02020603050405020304" pitchFamily="18" charset="0"/>
                <a:cs typeface="Times New Roman" panose="02020603050405020304" pitchFamily="18" charset="0"/>
              </a:rPr>
              <a:t>Formuojamojo vertinimo strategijos</a:t>
            </a:r>
          </a:p>
        </p:txBody>
      </p:sp>
      <p:grpSp>
        <p:nvGrpSpPr>
          <p:cNvPr id="53251" name="Group 2"/>
          <p:cNvGrpSpPr>
            <a:grpSpLocks/>
          </p:cNvGrpSpPr>
          <p:nvPr/>
        </p:nvGrpSpPr>
        <p:grpSpPr bwMode="auto">
          <a:xfrm>
            <a:off x="2063751" y="2133601"/>
            <a:ext cx="8253413" cy="4505325"/>
            <a:chOff x="357" y="1167"/>
            <a:chExt cx="5199" cy="2838"/>
          </a:xfrm>
        </p:grpSpPr>
        <p:pic>
          <p:nvPicPr>
            <p:cNvPr id="5325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 y="1167"/>
              <a:ext cx="5199" cy="2838"/>
            </a:xfrm>
            <a:prstGeom prst="rect">
              <a:avLst/>
            </a:prstGeom>
            <a:noFill/>
            <a:ln w="9525">
              <a:solidFill>
                <a:srgbClr val="808080"/>
              </a:solidFill>
              <a:round/>
              <a:headEnd/>
              <a:tailEnd/>
            </a:ln>
            <a:extLst>
              <a:ext uri="{909E8E84-426E-40DD-AFC4-6F175D3DCCD1}">
                <a14:hiddenFill xmlns:a14="http://schemas.microsoft.com/office/drawing/2010/main" xmlns="">
                  <a:solidFill>
                    <a:srgbClr val="FFFFFF"/>
                  </a:solidFill>
                </a14:hiddenFill>
              </a:ext>
            </a:extLst>
          </p:spPr>
        </p:pic>
        <p:sp>
          <p:nvSpPr>
            <p:cNvPr id="53253" name="Text Box 4"/>
            <p:cNvSpPr txBox="1">
              <a:spLocks noChangeArrowheads="1"/>
            </p:cNvSpPr>
            <p:nvPr/>
          </p:nvSpPr>
          <p:spPr bwMode="auto">
            <a:xfrm>
              <a:off x="357" y="1167"/>
              <a:ext cx="5199" cy="2838"/>
            </a:xfrm>
            <a:prstGeom prst="rect">
              <a:avLst/>
            </a:prstGeom>
            <a:noFill/>
            <a:ln w="9525">
              <a:solidFill>
                <a:srgbClr val="80808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lt-LT" altLang="lt-LT"/>
            </a:p>
          </p:txBody>
        </p:sp>
      </p:grpSp>
    </p:spTree>
    <p:extLst>
      <p:ext uri="{BB962C8B-B14F-4D97-AF65-F5344CB8AC3E}">
        <p14:creationId xmlns:p14="http://schemas.microsoft.com/office/powerpoint/2010/main" xmlns="" val="406232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3154998" y="142558"/>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SzTx/>
              <a:buFontTx/>
              <a:buNone/>
            </a:pPr>
            <a:r>
              <a:rPr lang="lt-LT" altLang="lt-LT" sz="4000" b="1" dirty="0">
                <a:solidFill>
                  <a:schemeClr val="tx1"/>
                </a:solidFill>
                <a:latin typeface="+mn-lt"/>
              </a:rPr>
              <a:t>Pasiekimai</a:t>
            </a:r>
          </a:p>
        </p:txBody>
      </p:sp>
      <p:sp>
        <p:nvSpPr>
          <p:cNvPr id="20483" name="Text Box 2"/>
          <p:cNvSpPr txBox="1">
            <a:spLocks noChangeArrowheads="1"/>
          </p:cNvSpPr>
          <p:nvPr/>
        </p:nvSpPr>
        <p:spPr bwMode="auto">
          <a:xfrm>
            <a:off x="800100" y="2214563"/>
            <a:ext cx="10561320" cy="387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575"/>
              </a:spcBef>
              <a:buClr>
                <a:srgbClr val="D34817"/>
              </a:buClr>
              <a:buSzPct val="85000"/>
              <a:buFont typeface="Wingdings 2" panose="05020102010507070707" pitchFamily="18" charset="2"/>
              <a:buChar char=""/>
            </a:pPr>
            <a:r>
              <a:rPr lang="lt-LT" altLang="lt-LT" sz="2600" b="1" dirty="0">
                <a:solidFill>
                  <a:schemeClr val="tx1"/>
                </a:solidFill>
                <a:latin typeface="+mn-lt"/>
                <a:cs typeface="Times New Roman" panose="02020603050405020304" pitchFamily="18" charset="0"/>
              </a:rPr>
              <a:t>Mokinių pasiekimai suprantami kaip mokymosi rezultatai, jie dažniausiai matuojami kiekybiškai: pavyzdžiui, jei mokinys mokosi aštuntukais, tai jo pasiekimai geri (atitinkantys pagrindinį gebėjimų lygį). </a:t>
            </a:r>
            <a:endParaRPr lang="lt-LT" altLang="lt-LT" sz="2600" b="1" dirty="0" smtClean="0">
              <a:solidFill>
                <a:schemeClr val="tx1"/>
              </a:solidFill>
              <a:latin typeface="+mn-lt"/>
              <a:cs typeface="Times New Roman" panose="02020603050405020304" pitchFamily="18" charset="0"/>
            </a:endParaRPr>
          </a:p>
          <a:p>
            <a:pPr eaLnBrk="1" hangingPunct="1">
              <a:spcBef>
                <a:spcPts val="575"/>
              </a:spcBef>
              <a:buClr>
                <a:srgbClr val="D34817"/>
              </a:buClr>
              <a:buSzPct val="85000"/>
              <a:buFont typeface="Wingdings 2" panose="05020102010507070707" pitchFamily="18" charset="2"/>
              <a:buChar char=""/>
            </a:pPr>
            <a:endParaRPr lang="lt-LT" altLang="lt-LT" sz="2600" b="1" dirty="0">
              <a:solidFill>
                <a:schemeClr val="tx1"/>
              </a:solidFill>
              <a:latin typeface="+mn-lt"/>
              <a:cs typeface="Times New Roman" panose="02020603050405020304" pitchFamily="18" charset="0"/>
            </a:endParaRPr>
          </a:p>
          <a:p>
            <a:pPr eaLnBrk="1" hangingPunct="1">
              <a:spcBef>
                <a:spcPts val="575"/>
              </a:spcBef>
              <a:buClr>
                <a:srgbClr val="D34817"/>
              </a:buClr>
              <a:buSzPct val="85000"/>
              <a:buFont typeface="Wingdings 2" panose="05020102010507070707" pitchFamily="18" charset="2"/>
              <a:buChar char=""/>
            </a:pPr>
            <a:r>
              <a:rPr lang="lt-LT" altLang="lt-LT" sz="2600" b="1" dirty="0">
                <a:solidFill>
                  <a:schemeClr val="tx1"/>
                </a:solidFill>
                <a:latin typeface="+mn-lt"/>
                <a:cs typeface="Times New Roman" panose="02020603050405020304" pitchFamily="18" charset="0"/>
              </a:rPr>
              <a:t>Pasiekimai gali būti ir patenkinami ar prasti, o pažanga didelė. Pažangos sąvokoje yra ir pastangų.</a:t>
            </a:r>
          </a:p>
          <a:p>
            <a:pPr eaLnBrk="1" hangingPunct="1">
              <a:spcBef>
                <a:spcPts val="575"/>
              </a:spcBef>
              <a:buSzPct val="85000"/>
            </a:pPr>
            <a:endParaRPr lang="lt-LT" altLang="lt-LT" sz="2600" b="1" dirty="0">
              <a:solidFill>
                <a:srgbClr val="000000"/>
              </a:solidFill>
              <a:latin typeface="Perpetua" panose="02020502060401020303" pitchFamily="18" charset="0"/>
              <a:cs typeface="Times New Roman" panose="02020603050405020304" pitchFamily="18" charset="0"/>
            </a:endParaRPr>
          </a:p>
          <a:p>
            <a:pPr eaLnBrk="1" hangingPunct="1">
              <a:spcBef>
                <a:spcPts val="575"/>
              </a:spcBef>
              <a:buSzPct val="85000"/>
            </a:pPr>
            <a:endParaRPr lang="lt-LT" altLang="lt-LT" sz="2600" b="1" dirty="0">
              <a:solidFill>
                <a:srgbClr val="000000"/>
              </a:solidFill>
              <a:latin typeface="Perpetua" panose="02020502060401020303" pitchFamily="18" charset="0"/>
              <a:cs typeface="Times New Roman" panose="02020603050405020304" pitchFamily="18" charset="0"/>
            </a:endParaRPr>
          </a:p>
        </p:txBody>
      </p:sp>
      <p:pic>
        <p:nvPicPr>
          <p:cNvPr id="2048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95550" y="333375"/>
            <a:ext cx="1563688" cy="156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65875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2438400" y="274638"/>
            <a:ext cx="7772400" cy="1143000"/>
          </a:xfrm>
          <a:prstGeom prst="rect">
            <a:avLst/>
          </a:prstGeom>
          <a:noFill/>
          <a:ln w="9525">
            <a:noFill/>
            <a:round/>
            <a:headEnd/>
            <a:tailEnd/>
          </a:ln>
        </p:spPr>
        <p:txBody>
          <a:bodyPr bIns="9144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altLang="lt-LT" sz="4000" b="1" dirty="0"/>
              <a:t>Stebėjimas</a:t>
            </a:r>
          </a:p>
        </p:txBody>
      </p:sp>
      <p:sp>
        <p:nvSpPr>
          <p:cNvPr id="54275" name="Text Box 2"/>
          <p:cNvSpPr txBox="1">
            <a:spLocks noChangeArrowheads="1"/>
          </p:cNvSpPr>
          <p:nvPr/>
        </p:nvSpPr>
        <p:spPr bwMode="auto">
          <a:xfrm>
            <a:off x="595745" y="1989139"/>
            <a:ext cx="10972800" cy="406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marL="0" indent="0" algn="just" eaLnBrk="1" hangingPunct="1">
              <a:spcBef>
                <a:spcPts val="575"/>
              </a:spcBef>
              <a:buClr>
                <a:srgbClr val="D34817"/>
              </a:buClr>
              <a:buSzPct val="85000"/>
            </a:pPr>
            <a:r>
              <a:rPr lang="lt-LT" altLang="lt-LT" sz="3200" b="1" dirty="0">
                <a:solidFill>
                  <a:srgbClr val="000000"/>
                </a:solidFill>
                <a:latin typeface="+mn-lt"/>
              </a:rPr>
              <a:t>Tai dažniausiai klasėje taikomas metodas, bet turbūt mažiausiai pripažįstamas kaip vertinimo forma. Pradinius įspūdžius mokytojui gali tekti pakoreguoti, kai jis sužinos daugiau. Įvairiose mokymo situacijose mokytojas turi galimybių vertinti stebėjimu surinktą informaciją, tikrinti ją, taikant kitus </a:t>
            </a:r>
            <a:r>
              <a:rPr lang="lt-LT" altLang="lt-LT" sz="3200" b="1" dirty="0" smtClean="0">
                <a:solidFill>
                  <a:srgbClr val="000000"/>
                </a:solidFill>
                <a:latin typeface="+mn-lt"/>
              </a:rPr>
              <a:t>būdus.</a:t>
            </a:r>
            <a:endParaRPr lang="lt-LT" altLang="lt-LT" sz="3200" b="1" dirty="0">
              <a:solidFill>
                <a:srgbClr val="000000"/>
              </a:solidFill>
              <a:latin typeface="+mn-lt"/>
            </a:endParaRPr>
          </a:p>
        </p:txBody>
      </p:sp>
    </p:spTree>
    <p:extLst>
      <p:ext uri="{BB962C8B-B14F-4D97-AF65-F5344CB8AC3E}">
        <p14:creationId xmlns:p14="http://schemas.microsoft.com/office/powerpoint/2010/main" xmlns="" val="35550486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81200" y="1600201"/>
            <a:ext cx="74676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3525" indent="-263525" eaLnBrk="0" hangingPunc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9pPr>
          </a:lstStyle>
          <a:p>
            <a:pPr marL="0" indent="0" algn="ctr" eaLnBrk="1" hangingPunct="1">
              <a:spcBef>
                <a:spcPts val="600"/>
              </a:spcBef>
              <a:buClr>
                <a:srgbClr val="FE8637"/>
              </a:buClr>
              <a:buSzPct val="70000"/>
            </a:pPr>
            <a:r>
              <a:rPr lang="lt-LT" altLang="lt-LT" sz="3200" b="1" dirty="0" smtClean="0">
                <a:solidFill>
                  <a:schemeClr val="accent6">
                    <a:lumMod val="50000"/>
                  </a:schemeClr>
                </a:solidFill>
                <a:latin typeface="+mn-lt"/>
              </a:rPr>
              <a:t>Praktinė užduotis </a:t>
            </a:r>
          </a:p>
          <a:p>
            <a:pPr marL="0" indent="0" algn="ctr" eaLnBrk="1" hangingPunct="1">
              <a:spcBef>
                <a:spcPts val="600"/>
              </a:spcBef>
              <a:buClr>
                <a:srgbClr val="FE8637"/>
              </a:buClr>
              <a:buSzPct val="70000"/>
            </a:pPr>
            <a:endParaRPr lang="lt-LT" altLang="lt-LT" sz="3200" b="1" dirty="0" smtClean="0">
              <a:solidFill>
                <a:schemeClr val="accent6">
                  <a:lumMod val="50000"/>
                </a:schemeClr>
              </a:solidFill>
              <a:latin typeface="+mn-lt"/>
            </a:endParaRPr>
          </a:p>
          <a:p>
            <a:pPr marL="0" indent="0" algn="ctr" eaLnBrk="1" hangingPunct="1">
              <a:spcBef>
                <a:spcPts val="600"/>
              </a:spcBef>
              <a:buClr>
                <a:srgbClr val="FE8637"/>
              </a:buClr>
              <a:buSzPct val="70000"/>
            </a:pPr>
            <a:r>
              <a:rPr lang="lt-LT" altLang="lt-LT" sz="3200" b="1" dirty="0" smtClean="0">
                <a:solidFill>
                  <a:schemeClr val="accent6">
                    <a:lumMod val="50000"/>
                  </a:schemeClr>
                </a:solidFill>
                <a:latin typeface="+mn-lt"/>
              </a:rPr>
              <a:t>Atminties grandinėlė</a:t>
            </a:r>
            <a:endParaRPr lang="lt-LT" altLang="lt-LT" sz="3200" b="1" dirty="0">
              <a:solidFill>
                <a:schemeClr val="accent6">
                  <a:lumMod val="50000"/>
                </a:schemeClr>
              </a:solidFill>
              <a:latin typeface="+mn-lt"/>
            </a:endParaRPr>
          </a:p>
        </p:txBody>
      </p:sp>
    </p:spTree>
    <p:extLst>
      <p:ext uri="{BB962C8B-B14F-4D97-AF65-F5344CB8AC3E}">
        <p14:creationId xmlns:p14="http://schemas.microsoft.com/office/powerpoint/2010/main" xmlns="" val="2517934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1759526" y="219220"/>
            <a:ext cx="876750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SzTx/>
              <a:buFontTx/>
              <a:buNone/>
            </a:pPr>
            <a:r>
              <a:rPr lang="lt-LT" altLang="lt-LT" sz="4400" b="1" dirty="0">
                <a:solidFill>
                  <a:schemeClr val="tx1"/>
                </a:solidFill>
                <a:latin typeface="+mn-lt"/>
              </a:rPr>
              <a:t>ATMINTIES GRANDINĖLĖS METODAS</a:t>
            </a:r>
          </a:p>
        </p:txBody>
      </p:sp>
      <p:sp>
        <p:nvSpPr>
          <p:cNvPr id="77827" name="Text Box 2"/>
          <p:cNvSpPr txBox="1">
            <a:spLocks noChangeArrowheads="1"/>
          </p:cNvSpPr>
          <p:nvPr/>
        </p:nvSpPr>
        <p:spPr bwMode="auto">
          <a:xfrm>
            <a:off x="526473" y="1600201"/>
            <a:ext cx="11000509"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3525" indent="-263525" eaLnBrk="0" hangingPunc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3525" algn="l"/>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600"/>
              </a:spcBef>
              <a:buClr>
                <a:srgbClr val="FE8637"/>
              </a:buClr>
              <a:buSzPct val="70000"/>
              <a:buFont typeface="Wingdings" panose="05000000000000000000" pitchFamily="2" charset="2"/>
              <a:buChar char="Ø"/>
            </a:pPr>
            <a:r>
              <a:rPr lang="lt-LT" altLang="lt-LT" sz="2800" dirty="0">
                <a:solidFill>
                  <a:schemeClr val="tx1"/>
                </a:solidFill>
                <a:latin typeface="+mn-lt"/>
              </a:rPr>
              <a:t>Labiausiai tinka pamokos apibendrinimui.</a:t>
            </a:r>
          </a:p>
          <a:p>
            <a:pPr eaLnBrk="1" hangingPunct="1">
              <a:spcBef>
                <a:spcPts val="600"/>
              </a:spcBef>
              <a:buClr>
                <a:srgbClr val="FE8637"/>
              </a:buClr>
              <a:buSzPct val="70000"/>
              <a:buFont typeface="Wingdings" panose="05000000000000000000" pitchFamily="2" charset="2"/>
              <a:buChar char="Ø"/>
            </a:pPr>
            <a:r>
              <a:rPr lang="lt-LT" altLang="lt-LT" sz="2800" dirty="0">
                <a:solidFill>
                  <a:schemeClr val="tx1"/>
                </a:solidFill>
                <a:latin typeface="+mn-lt"/>
              </a:rPr>
              <a:t>Pamokos pabaigoje mokiniai turi pasakyti po vieną dalyką, kuri suprato, išmoko, atsimena po šios pamokos. Pasakę stojasi į ratą duoda ranką draugui, stovinčiam iš dešinės.  Kuo daugiau mokiniai prisimins, tuo ratas bus didesnis. </a:t>
            </a:r>
          </a:p>
          <a:p>
            <a:pPr eaLnBrk="1" hangingPunct="1">
              <a:spcBef>
                <a:spcPts val="600"/>
              </a:spcBef>
              <a:buClr>
                <a:srgbClr val="FE8637"/>
              </a:buClr>
              <a:buSzPct val="70000"/>
              <a:buFont typeface="Wingdings" panose="05000000000000000000" pitchFamily="2" charset="2"/>
              <a:buChar char="Ø"/>
            </a:pPr>
            <a:r>
              <a:rPr lang="lt-LT" altLang="lt-LT" sz="2800" dirty="0">
                <a:solidFill>
                  <a:schemeClr val="tx1"/>
                </a:solidFill>
                <a:latin typeface="+mn-lt"/>
              </a:rPr>
              <a:t>Pradėti reiktų nuo silpnesnių gebėjimų mokinių, pabaigti – gabiausiais (,,atsarginio suolelio”), kurie galėtų apibendrinti arba apibendrina mokytojas, pateikdamas klausimus mokiniams, kurie dar nėra rate. Arba nestovintiems rate leidžiama prisijungti prie tų mokinių, kurių tiesos jiems atrodo svarbiausios</a:t>
            </a:r>
            <a:r>
              <a:rPr lang="lt-LT" altLang="lt-LT" sz="2800" dirty="0">
                <a:latin typeface="+mn-lt"/>
              </a:rPr>
              <a:t>. </a:t>
            </a:r>
          </a:p>
        </p:txBody>
      </p:sp>
    </p:spTree>
    <p:extLst>
      <p:ext uri="{BB962C8B-B14F-4D97-AF65-F5344CB8AC3E}">
        <p14:creationId xmlns:p14="http://schemas.microsoft.com/office/powerpoint/2010/main" xmlns="" val="42449225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919287" y="404814"/>
            <a:ext cx="9289039" cy="1584325"/>
          </a:xfrm>
        </p:spPr>
        <p:txBody>
          <a:bodyPr>
            <a:normAutofit/>
          </a:bodyPr>
          <a:lstStyle/>
          <a:p>
            <a:pPr marL="53975" algn="ctr"/>
            <a:r>
              <a:rPr lang="lt-LT" altLang="lt-LT" b="1" dirty="0">
                <a:latin typeface="+mn-lt"/>
                <a:ea typeface="Trebuchet MS" panose="020B0603020202020204" pitchFamily="34" charset="0"/>
                <a:cs typeface="Times New Roman" panose="02020603050405020304" pitchFamily="18" charset="0"/>
              </a:rPr>
              <a:t>Mokinių pažangos </a:t>
            </a:r>
            <a:r>
              <a:rPr lang="en-US" altLang="lt-LT" b="1" dirty="0" err="1">
                <a:latin typeface="+mn-lt"/>
                <a:ea typeface="Trebuchet MS" panose="020B0603020202020204" pitchFamily="34" charset="0"/>
                <a:cs typeface="Times New Roman" panose="02020603050405020304" pitchFamily="18" charset="0"/>
              </a:rPr>
              <a:t>fiksavimas</a:t>
            </a:r>
            <a:r>
              <a:rPr lang="en-US" altLang="lt-LT" b="1" dirty="0">
                <a:latin typeface="+mn-lt"/>
                <a:ea typeface="Trebuchet MS" panose="020B0603020202020204" pitchFamily="34" charset="0"/>
                <a:cs typeface="Times New Roman" panose="02020603050405020304" pitchFamily="18" charset="0"/>
              </a:rPr>
              <a:t> </a:t>
            </a:r>
            <a:r>
              <a:rPr lang="lt-LT" altLang="lt-LT" b="1" dirty="0">
                <a:latin typeface="+mn-lt"/>
                <a:ea typeface="Trebuchet MS" panose="020B0603020202020204" pitchFamily="34" charset="0"/>
                <a:cs typeface="Times New Roman" panose="02020603050405020304" pitchFamily="18" charset="0"/>
              </a:rPr>
              <a:t>baigus mokymosi etapą (temą)</a:t>
            </a:r>
            <a:endParaRPr lang="lt-LT" altLang="lt-LT" dirty="0">
              <a:latin typeface="+mn-lt"/>
              <a:ea typeface="Trebuchet MS" panose="020B0603020202020204" pitchFamily="34"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45485004"/>
              </p:ext>
            </p:extLst>
          </p:nvPr>
        </p:nvGraphicFramePr>
        <p:xfrm>
          <a:off x="1565562" y="4994563"/>
          <a:ext cx="9144000" cy="504825"/>
        </p:xfrm>
        <a:graphic>
          <a:graphicData uri="http://schemas.openxmlformats.org/drawingml/2006/table">
            <a:tbl>
              <a:tblPr firstRow="1" bandRow="1">
                <a:tableStyleId>{5C22544A-7EE6-4342-B048-85BDC9FD1C3A}</a:tableStyleId>
              </a:tblPr>
              <a:tblGrid>
                <a:gridCol w="9144000"/>
              </a:tblGrid>
              <a:tr h="504825">
                <a:tc>
                  <a:txBody>
                    <a:bodyPr/>
                    <a:lstStyle/>
                    <a:p>
                      <a:pPr algn="ctr"/>
                      <a:r>
                        <a:rPr lang="lt-LT" sz="1800" dirty="0" smtClean="0">
                          <a:solidFill>
                            <a:schemeClr val="tx1"/>
                          </a:solidFill>
                        </a:rPr>
                        <a:t>Gebėjimų lygiai</a:t>
                      </a:r>
                      <a:endParaRPr lang="lt-LT" sz="1800" dirty="0">
                        <a:solidFill>
                          <a:schemeClr val="tx1"/>
                        </a:solidFill>
                      </a:endParaRPr>
                    </a:p>
                  </a:txBody>
                  <a:tcPr marL="91445" marR="91445" marT="45868" marB="45868">
                    <a:solidFill>
                      <a:schemeClr val="accent1">
                        <a:lumMod val="40000"/>
                        <a:lumOff val="6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901580285"/>
              </p:ext>
            </p:extLst>
          </p:nvPr>
        </p:nvGraphicFramePr>
        <p:xfrm>
          <a:off x="1565563" y="5586846"/>
          <a:ext cx="9143999" cy="936625"/>
        </p:xfrm>
        <a:graphic>
          <a:graphicData uri="http://schemas.openxmlformats.org/drawingml/2006/table">
            <a:tbl>
              <a:tblPr firstRow="1" bandRow="1">
                <a:tableStyleId>{5C22544A-7EE6-4342-B048-85BDC9FD1C3A}</a:tableStyleId>
              </a:tblPr>
              <a:tblGrid>
                <a:gridCol w="2008557"/>
                <a:gridCol w="1720968"/>
                <a:gridCol w="1864761"/>
                <a:gridCol w="2153142"/>
                <a:gridCol w="1396571"/>
              </a:tblGrid>
              <a:tr h="936625">
                <a:tc>
                  <a:txBody>
                    <a:bodyPr/>
                    <a:lstStyle/>
                    <a:p>
                      <a:pPr algn="ctr"/>
                      <a:r>
                        <a:rPr lang="lt-LT" sz="1800" b="1" dirty="0" smtClean="0">
                          <a:solidFill>
                            <a:schemeClr val="tx1"/>
                          </a:solidFill>
                          <a:latin typeface="Times New Roman" pitchFamily="18" charset="0"/>
                          <a:cs typeface="Times New Roman" pitchFamily="18" charset="0"/>
                        </a:rPr>
                        <a:t>Patenkinamas</a:t>
                      </a:r>
                      <a:endParaRPr lang="lt-LT" sz="1800" b="1" dirty="0">
                        <a:solidFill>
                          <a:schemeClr val="tx1"/>
                        </a:solidFill>
                        <a:latin typeface="Times New Roman" pitchFamily="18" charset="0"/>
                        <a:cs typeface="Times New Roman" pitchFamily="18" charset="0"/>
                      </a:endParaRPr>
                    </a:p>
                  </a:txBody>
                  <a:tcPr marT="45756" marB="45756">
                    <a:solidFill>
                      <a:srgbClr val="FFFF00"/>
                    </a:solidFill>
                  </a:tcPr>
                </a:tc>
                <a:tc>
                  <a:txBody>
                    <a:bodyPr/>
                    <a:lstStyle/>
                    <a:p>
                      <a:pPr algn="ctr"/>
                      <a:r>
                        <a:rPr lang="lt-LT" sz="1800" b="1" dirty="0" smtClean="0">
                          <a:solidFill>
                            <a:schemeClr val="tx1"/>
                          </a:solidFill>
                          <a:latin typeface="Times New Roman" pitchFamily="18" charset="0"/>
                          <a:cs typeface="Times New Roman" pitchFamily="18" charset="0"/>
                        </a:rPr>
                        <a:t>Pagrindinis</a:t>
                      </a:r>
                      <a:endParaRPr lang="lt-LT" sz="1800" b="1" dirty="0">
                        <a:solidFill>
                          <a:schemeClr val="tx1"/>
                        </a:solidFill>
                        <a:latin typeface="Times New Roman" pitchFamily="18" charset="0"/>
                        <a:cs typeface="Times New Roman" pitchFamily="18" charset="0"/>
                      </a:endParaRPr>
                    </a:p>
                  </a:txBody>
                  <a:tcPr marT="45756" marB="45756">
                    <a:solidFill>
                      <a:srgbClr val="FFFF00"/>
                    </a:solidFill>
                  </a:tcPr>
                </a:tc>
                <a:tc>
                  <a:txBody>
                    <a:bodyPr/>
                    <a:lstStyle/>
                    <a:p>
                      <a:pPr algn="ctr"/>
                      <a:r>
                        <a:rPr lang="lt-LT" sz="1800" b="1" dirty="0" smtClean="0">
                          <a:solidFill>
                            <a:schemeClr val="tx1"/>
                          </a:solidFill>
                          <a:latin typeface="Times New Roman" pitchFamily="18" charset="0"/>
                          <a:cs typeface="Times New Roman" pitchFamily="18" charset="0"/>
                        </a:rPr>
                        <a:t>Aukštesnysis</a:t>
                      </a:r>
                      <a:endParaRPr lang="lt-LT" sz="1800" b="1" dirty="0">
                        <a:solidFill>
                          <a:schemeClr val="tx1"/>
                        </a:solidFill>
                        <a:latin typeface="Times New Roman" pitchFamily="18" charset="0"/>
                        <a:cs typeface="Times New Roman" pitchFamily="18" charset="0"/>
                      </a:endParaRPr>
                    </a:p>
                  </a:txBody>
                  <a:tcPr marT="45756" marB="45756">
                    <a:solidFill>
                      <a:srgbClr val="FFFF00"/>
                    </a:solidFill>
                  </a:tcPr>
                </a:tc>
                <a:tc>
                  <a:txBody>
                    <a:bodyPr/>
                    <a:lstStyle/>
                    <a:p>
                      <a:pPr algn="ctr"/>
                      <a:r>
                        <a:rPr lang="lt-LT" sz="1800" b="1" dirty="0" smtClean="0">
                          <a:solidFill>
                            <a:schemeClr val="tx1"/>
                          </a:solidFill>
                          <a:latin typeface="Times New Roman" pitchFamily="18" charset="0"/>
                          <a:cs typeface="Times New Roman" pitchFamily="18" charset="0"/>
                        </a:rPr>
                        <a:t>Nepadarė pažangos</a:t>
                      </a:r>
                      <a:endParaRPr lang="lt-LT" sz="1800" b="1" dirty="0">
                        <a:solidFill>
                          <a:schemeClr val="tx1"/>
                        </a:solidFill>
                        <a:latin typeface="Times New Roman" pitchFamily="18" charset="0"/>
                        <a:cs typeface="Times New Roman" pitchFamily="18" charset="0"/>
                      </a:endParaRPr>
                    </a:p>
                  </a:txBody>
                  <a:tcPr marT="45756" marB="45756">
                    <a:solidFill>
                      <a:srgbClr val="FFFF00"/>
                    </a:solidFill>
                  </a:tcPr>
                </a:tc>
                <a:tc>
                  <a:txBody>
                    <a:bodyPr/>
                    <a:lstStyle/>
                    <a:p>
                      <a:pPr algn="ctr"/>
                      <a:r>
                        <a:rPr lang="lt-LT" sz="1800" b="1" dirty="0" smtClean="0">
                          <a:solidFill>
                            <a:schemeClr val="tx1"/>
                          </a:solidFill>
                          <a:latin typeface="Times New Roman" pitchFamily="18" charset="0"/>
                          <a:cs typeface="Times New Roman" pitchFamily="18" charset="0"/>
                        </a:rPr>
                        <a:t>Pastabos</a:t>
                      </a:r>
                      <a:endParaRPr lang="lt-LT" sz="1800" b="1" dirty="0">
                        <a:solidFill>
                          <a:schemeClr val="tx1"/>
                        </a:solidFill>
                        <a:latin typeface="Times New Roman" pitchFamily="18" charset="0"/>
                        <a:cs typeface="Times New Roman" pitchFamily="18" charset="0"/>
                      </a:endParaRPr>
                    </a:p>
                  </a:txBody>
                  <a:tcPr marT="45756" marB="45756">
                    <a:solidFill>
                      <a:srgbClr val="FFFF00"/>
                    </a:solidFill>
                  </a:tcPr>
                </a:tc>
              </a:tr>
            </a:tbl>
          </a:graphicData>
        </a:graphic>
      </p:graphicFrame>
      <p:cxnSp>
        <p:nvCxnSpPr>
          <p:cNvPr id="43031" name="Straight Connector 9"/>
          <p:cNvCxnSpPr>
            <a:cxnSpLocks noChangeShapeType="1"/>
          </p:cNvCxnSpPr>
          <p:nvPr/>
        </p:nvCxnSpPr>
        <p:spPr bwMode="auto">
          <a:xfrm>
            <a:off x="3503613" y="5732464"/>
            <a:ext cx="0" cy="865187"/>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cxnSp>
        <p:nvCxnSpPr>
          <p:cNvPr id="43032" name="Straight Connector 12"/>
          <p:cNvCxnSpPr>
            <a:cxnSpLocks noChangeShapeType="1"/>
          </p:cNvCxnSpPr>
          <p:nvPr/>
        </p:nvCxnSpPr>
        <p:spPr bwMode="auto">
          <a:xfrm>
            <a:off x="5232400" y="5691189"/>
            <a:ext cx="0" cy="865187"/>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cxnSp>
        <p:nvCxnSpPr>
          <p:cNvPr id="43033" name="Straight Connector 14"/>
          <p:cNvCxnSpPr>
            <a:cxnSpLocks noChangeShapeType="1"/>
          </p:cNvCxnSpPr>
          <p:nvPr/>
        </p:nvCxnSpPr>
        <p:spPr bwMode="auto">
          <a:xfrm flipH="1">
            <a:off x="7104063" y="5732464"/>
            <a:ext cx="0" cy="865187"/>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cxnSp>
        <p:nvCxnSpPr>
          <p:cNvPr id="43034" name="Straight Connector 18"/>
          <p:cNvCxnSpPr>
            <a:cxnSpLocks noChangeShapeType="1"/>
          </p:cNvCxnSpPr>
          <p:nvPr/>
        </p:nvCxnSpPr>
        <p:spPr bwMode="auto">
          <a:xfrm>
            <a:off x="9264650" y="5732464"/>
            <a:ext cx="0" cy="865187"/>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sp>
        <p:nvSpPr>
          <p:cNvPr id="43035" name="Rectangle 21"/>
          <p:cNvSpPr>
            <a:spLocks noChangeArrowheads="1"/>
          </p:cNvSpPr>
          <p:nvPr/>
        </p:nvSpPr>
        <p:spPr bwMode="auto">
          <a:xfrm>
            <a:off x="678874" y="2187576"/>
            <a:ext cx="9520816" cy="275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575"/>
              </a:spcBef>
              <a:buClr>
                <a:srgbClr val="D34817"/>
              </a:buClr>
              <a:buSzPct val="85000"/>
            </a:pPr>
            <a:r>
              <a:rPr lang="lt-LT" altLang="lt-LT" sz="2800" b="1" dirty="0">
                <a:cs typeface="Times New Roman" panose="02020603050405020304" pitchFamily="18" charset="0"/>
              </a:rPr>
              <a:t>Lentelė pildoma po atsiskaitomojo darbo.</a:t>
            </a:r>
          </a:p>
          <a:p>
            <a:pPr>
              <a:spcBef>
                <a:spcPts val="575"/>
              </a:spcBef>
              <a:buClr>
                <a:srgbClr val="D34817"/>
              </a:buClr>
              <a:buSzPct val="85000"/>
            </a:pPr>
            <a:r>
              <a:rPr lang="lt-LT" altLang="lt-LT" sz="2800" b="1" dirty="0">
                <a:cs typeface="Times New Roman" panose="02020603050405020304" pitchFamily="18" charset="0"/>
              </a:rPr>
              <a:t>Jos duomenys turėtų padėti mokytojui planuoti tolimesnį mokymą (numatyti, kaip bus likviduojamos spragos, kaip palaikomi mokinių įgyti gebėjimai, gilinamos ir stiprinamas žinios, pasinaudojama nuostatomis ir įgūdžiais), mokiniui – tolesnį mokymąsi.</a:t>
            </a:r>
          </a:p>
        </p:txBody>
      </p:sp>
    </p:spTree>
    <p:extLst>
      <p:ext uri="{BB962C8B-B14F-4D97-AF65-F5344CB8AC3E}">
        <p14:creationId xmlns:p14="http://schemas.microsoft.com/office/powerpoint/2010/main" xmlns="" val="2637766460"/>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948690" y="620714"/>
            <a:ext cx="8789670" cy="693737"/>
          </a:xfrm>
          <a:solidFill>
            <a:schemeClr val="bg1"/>
          </a:solidFill>
        </p:spPr>
        <p:txBody>
          <a:bodyPr>
            <a:noAutofit/>
          </a:bodyPr>
          <a:lstStyle/>
          <a:p>
            <a:pPr algn="ctr" eaLnBrk="1" hangingPunct="1"/>
            <a:r>
              <a:rPr lang="en-US" altLang="lt-LT" b="1" dirty="0" smtClean="0">
                <a:latin typeface="+mn-lt"/>
                <a:cs typeface="Times New Roman" panose="02020603050405020304" pitchFamily="18" charset="0"/>
              </a:rPr>
              <a:t/>
            </a:r>
            <a:br>
              <a:rPr lang="en-US" altLang="lt-LT" b="1" dirty="0" smtClean="0">
                <a:latin typeface="+mn-lt"/>
                <a:cs typeface="Times New Roman" panose="02020603050405020304" pitchFamily="18" charset="0"/>
              </a:rPr>
            </a:br>
            <a:r>
              <a:rPr lang="lt-LT" altLang="lt-LT" b="1" dirty="0" smtClean="0">
                <a:latin typeface="+mn-lt"/>
                <a:cs typeface="Times New Roman" panose="02020603050405020304" pitchFamily="18" charset="0"/>
              </a:rPr>
              <a:t>Klausimų strategijos taikymo etapai</a:t>
            </a:r>
          </a:p>
        </p:txBody>
      </p:sp>
      <p:sp>
        <p:nvSpPr>
          <p:cNvPr id="56323" name="Content Placeholder 2"/>
          <p:cNvSpPr>
            <a:spLocks noGrp="1"/>
          </p:cNvSpPr>
          <p:nvPr>
            <p:ph idx="1"/>
          </p:nvPr>
        </p:nvSpPr>
        <p:spPr>
          <a:xfrm>
            <a:off x="429491" y="2276476"/>
            <a:ext cx="10059123" cy="4581525"/>
          </a:xfrm>
        </p:spPr>
        <p:txBody>
          <a:bodyPr/>
          <a:lstStyle/>
          <a:p>
            <a:pPr algn="just"/>
            <a:r>
              <a:rPr lang="lt-LT" altLang="lt-LT" dirty="0" smtClean="0">
                <a:cs typeface="Times New Roman" panose="02020603050405020304" pitchFamily="18" charset="0"/>
              </a:rPr>
              <a:t>Patartina </a:t>
            </a:r>
            <a:r>
              <a:rPr lang="lt-LT" altLang="lt-LT" dirty="0">
                <a:cs typeface="Times New Roman" panose="02020603050405020304" pitchFamily="18" charset="0"/>
              </a:rPr>
              <a:t>susitarti su mokiniais, kad išgirdę klausimą jie neskubėtų kelti rankų, o formuluotų atsakymą iki mokytojo pasiūlymo atsakyti. </a:t>
            </a:r>
          </a:p>
          <a:p>
            <a:pPr algn="just"/>
            <a:r>
              <a:rPr lang="lt-LT" altLang="lt-LT" dirty="0" smtClean="0">
                <a:cs typeface="Times New Roman" panose="02020603050405020304" pitchFamily="18" charset="0"/>
              </a:rPr>
              <a:t>Uždavus </a:t>
            </a:r>
            <a:r>
              <a:rPr lang="lt-LT" altLang="lt-LT" dirty="0">
                <a:cs typeface="Times New Roman" panose="02020603050405020304" pitchFamily="18" charset="0"/>
              </a:rPr>
              <a:t>klausimą reikia palaukti. Jei pauzė užsitęsė, leisti mokiniu suprasti ar pasakyti, kad jo galvojimo laikas baigėsi.</a:t>
            </a:r>
          </a:p>
          <a:p>
            <a:pPr algn="just"/>
            <a:r>
              <a:rPr lang="lt-LT" altLang="lt-LT" dirty="0" smtClean="0">
                <a:cs typeface="Times New Roman" panose="02020603050405020304" pitchFamily="18" charset="0"/>
              </a:rPr>
              <a:t>Išgirdę </a:t>
            </a:r>
            <a:r>
              <a:rPr lang="lt-LT" altLang="lt-LT" dirty="0">
                <a:cs typeface="Times New Roman" panose="02020603050405020304" pitchFamily="18" charset="0"/>
              </a:rPr>
              <a:t>atsakymą neskubėti jo vertinti  - neparodykite nei žodžiais, nei gestais, nei mimika, ar atsakymas teisingas.</a:t>
            </a:r>
          </a:p>
        </p:txBody>
      </p:sp>
    </p:spTree>
    <p:extLst>
      <p:ext uri="{BB962C8B-B14F-4D97-AF65-F5344CB8AC3E}">
        <p14:creationId xmlns:p14="http://schemas.microsoft.com/office/powerpoint/2010/main" xmlns="" val="26667064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2"/>
          <p:cNvSpPr>
            <a:spLocks noGrp="1"/>
          </p:cNvSpPr>
          <p:nvPr>
            <p:ph type="title"/>
          </p:nvPr>
        </p:nvSpPr>
        <p:spPr/>
        <p:txBody>
          <a:bodyPr rtlCol="0">
            <a:normAutofit fontScale="90000"/>
          </a:bodyPr>
          <a:lstStyle/>
          <a:p>
            <a:pPr>
              <a:defRPr/>
            </a:pPr>
            <a:r>
              <a:rPr lang="lt-LT" altLang="lt-LT" b="1" smtClean="0">
                <a:latin typeface="Times New Roman" pitchFamily="18" charset="0"/>
                <a:cs typeface="Times New Roman" pitchFamily="18" charset="0"/>
              </a:rPr>
              <a:t/>
            </a:r>
            <a:br>
              <a:rPr lang="lt-LT" altLang="lt-LT" b="1" smtClean="0">
                <a:latin typeface="Times New Roman" pitchFamily="18" charset="0"/>
                <a:cs typeface="Times New Roman" pitchFamily="18" charset="0"/>
              </a:rPr>
            </a:br>
            <a:r>
              <a:rPr lang="lt-LT" altLang="lt-LT" b="1" smtClean="0">
                <a:latin typeface="Times New Roman" pitchFamily="18" charset="0"/>
                <a:cs typeface="Times New Roman" pitchFamily="18" charset="0"/>
              </a:rPr>
              <a:t/>
            </a:r>
            <a:br>
              <a:rPr lang="lt-LT" altLang="lt-LT" b="1" smtClean="0">
                <a:latin typeface="Times New Roman" pitchFamily="18" charset="0"/>
                <a:cs typeface="Times New Roman" pitchFamily="18" charset="0"/>
              </a:rPr>
            </a:br>
            <a:endParaRPr lang="lt-LT" altLang="lt-LT" smtClean="0"/>
          </a:p>
        </p:txBody>
      </p:sp>
      <p:sp>
        <p:nvSpPr>
          <p:cNvPr id="57347" name="Content Placeholder 1"/>
          <p:cNvSpPr>
            <a:spLocks noGrp="1"/>
          </p:cNvSpPr>
          <p:nvPr>
            <p:ph idx="1"/>
          </p:nvPr>
        </p:nvSpPr>
        <p:spPr>
          <a:xfrm>
            <a:off x="422564" y="1769198"/>
            <a:ext cx="10931236" cy="4351338"/>
          </a:xfrm>
        </p:spPr>
        <p:txBody>
          <a:bodyPr/>
          <a:lstStyle/>
          <a:p>
            <a:pPr algn="just"/>
            <a:r>
              <a:rPr lang="lt-LT" altLang="lt-LT" dirty="0" smtClean="0">
                <a:cs typeface="Times New Roman" panose="02020603050405020304" pitchFamily="18" charset="0"/>
              </a:rPr>
              <a:t>Nepasitenkinkite vienu atsakymu – skatinkite pateikti alternatyvų, išklausykite daugiau mokinių (svarbi kiekviena nuomonė).</a:t>
            </a:r>
          </a:p>
          <a:p>
            <a:pPr algn="just"/>
            <a:r>
              <a:rPr lang="lt-LT" altLang="lt-LT" dirty="0" smtClean="0">
                <a:cs typeface="Times New Roman" panose="02020603050405020304" pitchFamily="18" charset="0"/>
              </a:rPr>
              <a:t>Paprašykite mokinių įvertinti visus atsakymus, nustatyti, kuris teisingiausias ir kodėl (argumentai, pagrindimas būtini).</a:t>
            </a:r>
          </a:p>
          <a:p>
            <a:pPr algn="just"/>
            <a:r>
              <a:rPr lang="lt-LT" altLang="lt-LT" dirty="0" smtClean="0">
                <a:cs typeface="Times New Roman" panose="02020603050405020304" pitchFamily="18" charset="0"/>
              </a:rPr>
              <a:t>Skirkite užduotį mokiniams išsiaiškinti, ko tie mokiniai, kurie klydo, neįvertino, nesuprato, nežino (kodėl, kurioj vietoj padarė klaidą).</a:t>
            </a:r>
          </a:p>
        </p:txBody>
      </p:sp>
      <p:sp>
        <p:nvSpPr>
          <p:cNvPr id="5" name="Title 1"/>
          <p:cNvSpPr txBox="1">
            <a:spLocks/>
          </p:cNvSpPr>
          <p:nvPr/>
        </p:nvSpPr>
        <p:spPr>
          <a:xfrm>
            <a:off x="838200" y="286615"/>
            <a:ext cx="8613140" cy="693737"/>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lt-LT" b="1" dirty="0" smtClean="0">
                <a:latin typeface="+mn-lt"/>
                <a:cs typeface="Times New Roman" panose="02020603050405020304" pitchFamily="18" charset="0"/>
              </a:rPr>
              <a:t/>
            </a:r>
            <a:br>
              <a:rPr lang="en-US" altLang="lt-LT" b="1" dirty="0" smtClean="0">
                <a:latin typeface="+mn-lt"/>
                <a:cs typeface="Times New Roman" panose="02020603050405020304" pitchFamily="18" charset="0"/>
              </a:rPr>
            </a:br>
            <a:r>
              <a:rPr lang="lt-LT" altLang="lt-LT" b="1" dirty="0" smtClean="0">
                <a:latin typeface="+mn-lt"/>
                <a:cs typeface="Times New Roman" panose="02020603050405020304" pitchFamily="18" charset="0"/>
              </a:rPr>
              <a:t>Klausimų strategijos taikymo etapai</a:t>
            </a:r>
          </a:p>
        </p:txBody>
      </p:sp>
    </p:spTree>
    <p:extLst>
      <p:ext uri="{BB962C8B-B14F-4D97-AF65-F5344CB8AC3E}">
        <p14:creationId xmlns:p14="http://schemas.microsoft.com/office/powerpoint/2010/main" xmlns="" val="35475235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721168" y="36957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SzTx/>
              <a:buFontTx/>
              <a:buNone/>
            </a:pPr>
            <a:r>
              <a:rPr lang="lt-LT" altLang="lt-LT" sz="4000" b="1" dirty="0">
                <a:solidFill>
                  <a:schemeClr val="accent6">
                    <a:lumMod val="50000"/>
                  </a:schemeClr>
                </a:solidFill>
                <a:latin typeface="+mn-lt"/>
                <a:cs typeface="Times New Roman" panose="02020603050405020304" pitchFamily="18" charset="0"/>
              </a:rPr>
              <a:t>Klausimai</a:t>
            </a:r>
          </a:p>
        </p:txBody>
      </p:sp>
      <p:sp>
        <p:nvSpPr>
          <p:cNvPr id="58371" name="Text Box 2"/>
          <p:cNvSpPr txBox="1">
            <a:spLocks noChangeArrowheads="1"/>
          </p:cNvSpPr>
          <p:nvPr/>
        </p:nvSpPr>
        <p:spPr bwMode="auto">
          <a:xfrm>
            <a:off x="471055" y="1447800"/>
            <a:ext cx="10917381"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71463" indent="-266700"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575"/>
              </a:spcBef>
              <a:buSzPct val="85000"/>
            </a:pPr>
            <a:endParaRPr lang="lt-LT" altLang="lt-LT" sz="2600" b="1" dirty="0">
              <a:solidFill>
                <a:srgbClr val="000000"/>
              </a:solidFill>
              <a:latin typeface="Perpetua" panose="02020502060401020303" pitchFamily="18" charset="0"/>
            </a:endParaRPr>
          </a:p>
          <a:p>
            <a:pPr eaLnBrk="1" hangingPunct="1">
              <a:spcBef>
                <a:spcPts val="575"/>
              </a:spcBef>
              <a:buSzPct val="85000"/>
            </a:pPr>
            <a:endParaRPr lang="lt-LT" altLang="lt-LT" sz="2600" b="1" dirty="0">
              <a:solidFill>
                <a:srgbClr val="000000"/>
              </a:solidFill>
              <a:latin typeface="Perpetua" panose="02020502060401020303" pitchFamily="18" charset="0"/>
            </a:endParaRPr>
          </a:p>
          <a:p>
            <a:pPr algn="just" eaLnBrk="1" hangingPunct="1">
              <a:spcBef>
                <a:spcPts val="575"/>
              </a:spcBef>
              <a:buClr>
                <a:srgbClr val="D34817"/>
              </a:buClr>
              <a:buSzPct val="85000"/>
              <a:buFont typeface="Wingdings 2" panose="05020102010507070707" pitchFamily="18" charset="2"/>
              <a:buChar char=""/>
            </a:pPr>
            <a:r>
              <a:rPr lang="lt-LT" altLang="lt-LT" sz="3200" b="1" dirty="0">
                <a:solidFill>
                  <a:srgbClr val="000000"/>
                </a:solidFill>
                <a:latin typeface="+mn-lt"/>
              </a:rPr>
              <a:t>Teisingas atsakymas mažiau naudingas mokymuisi nei klaidingas.</a:t>
            </a:r>
          </a:p>
          <a:p>
            <a:pPr algn="just" eaLnBrk="1" hangingPunct="1">
              <a:spcBef>
                <a:spcPts val="575"/>
              </a:spcBef>
              <a:buClr>
                <a:srgbClr val="D34817"/>
              </a:buClr>
              <a:buSzPct val="85000"/>
              <a:buFont typeface="Wingdings 2" panose="05020102010507070707" pitchFamily="18" charset="2"/>
              <a:buChar char=""/>
            </a:pPr>
            <a:r>
              <a:rPr lang="lt-LT" altLang="lt-LT" sz="3200" b="1" dirty="0">
                <a:solidFill>
                  <a:srgbClr val="000000"/>
                </a:solidFill>
                <a:latin typeface="+mn-lt"/>
              </a:rPr>
              <a:t>Nėra neteisingų atsakymų - ,,griauname”  ne tiesas, o argumentus.</a:t>
            </a:r>
          </a:p>
          <a:p>
            <a:pPr eaLnBrk="1" hangingPunct="1">
              <a:spcBef>
                <a:spcPts val="575"/>
              </a:spcBef>
              <a:buSzPct val="85000"/>
            </a:pPr>
            <a:endParaRPr lang="lt-LT" altLang="lt-LT" sz="3200" b="1" dirty="0">
              <a:solidFill>
                <a:srgbClr val="000000"/>
              </a:solidFill>
              <a:latin typeface="+mn-lt"/>
            </a:endParaRPr>
          </a:p>
        </p:txBody>
      </p:sp>
    </p:spTree>
    <p:extLst>
      <p:ext uri="{BB962C8B-B14F-4D97-AF65-F5344CB8AC3E}">
        <p14:creationId xmlns:p14="http://schemas.microsoft.com/office/powerpoint/2010/main" xmlns="" val="17262566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24384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4000" b="1" dirty="0">
                <a:solidFill>
                  <a:schemeClr val="accent6">
                    <a:lumMod val="50000"/>
                  </a:schemeClr>
                </a:solidFill>
                <a:latin typeface="Times New Roman" panose="02020603050405020304" pitchFamily="18" charset="0"/>
                <a:cs typeface="Times New Roman" panose="02020603050405020304" pitchFamily="18" charset="0"/>
              </a:rPr>
              <a:t>Atliktų darbų įvertinimas</a:t>
            </a:r>
          </a:p>
        </p:txBody>
      </p:sp>
      <p:sp>
        <p:nvSpPr>
          <p:cNvPr id="64515" name="Text Box 2"/>
          <p:cNvSpPr txBox="1">
            <a:spLocks noChangeArrowheads="1"/>
          </p:cNvSpPr>
          <p:nvPr/>
        </p:nvSpPr>
        <p:spPr bwMode="auto">
          <a:xfrm>
            <a:off x="845127" y="1905000"/>
            <a:ext cx="9365673"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marL="0" indent="0" algn="just" eaLnBrk="1" hangingPunct="1">
              <a:spcBef>
                <a:spcPts val="575"/>
              </a:spcBef>
              <a:buClr>
                <a:srgbClr val="D34817"/>
              </a:buClr>
              <a:buSzPct val="85000"/>
            </a:pPr>
            <a:r>
              <a:rPr lang="lt-LT" altLang="lt-LT" sz="3200" b="1" dirty="0" smtClean="0">
                <a:solidFill>
                  <a:srgbClr val="000000"/>
                </a:solidFill>
                <a:latin typeface="Times New Roman" panose="02020603050405020304" pitchFamily="18" charset="0"/>
              </a:rPr>
              <a:t>Klasėje </a:t>
            </a:r>
            <a:r>
              <a:rPr lang="lt-LT" altLang="lt-LT" sz="3200" b="1" dirty="0">
                <a:solidFill>
                  <a:srgbClr val="000000"/>
                </a:solidFill>
                <a:latin typeface="Times New Roman" panose="02020603050405020304" pitchFamily="18" charset="0"/>
              </a:rPr>
              <a:t>ar namuose atlikto darbo įvertinimas yra vienas įprasčiausių  mokinių pasiekimų vertinimo būdų. Kad šis metodas būtų veiksmingas, mokinio darbas turi būti peržiūrimas </a:t>
            </a:r>
            <a:r>
              <a:rPr lang="lt-LT" altLang="lt-LT" sz="3200" b="1" u="sng" dirty="0">
                <a:solidFill>
                  <a:srgbClr val="000000"/>
                </a:solidFill>
                <a:latin typeface="Times New Roman" panose="02020603050405020304" pitchFamily="18" charset="0"/>
              </a:rPr>
              <a:t>kuo greičiau</a:t>
            </a:r>
            <a:r>
              <a:rPr lang="lt-LT" altLang="lt-LT" sz="3200" b="1" dirty="0">
                <a:solidFill>
                  <a:srgbClr val="000000"/>
                </a:solidFill>
                <a:latin typeface="Times New Roman" panose="02020603050405020304" pitchFamily="18" charset="0"/>
              </a:rPr>
              <a:t>, kad grįžtamoji informacija mokinį pasiektų kol jis dar neužmiršo atlikto darbo. </a:t>
            </a:r>
          </a:p>
        </p:txBody>
      </p:sp>
    </p:spTree>
    <p:extLst>
      <p:ext uri="{BB962C8B-B14F-4D97-AF65-F5344CB8AC3E}">
        <p14:creationId xmlns:p14="http://schemas.microsoft.com/office/powerpoint/2010/main" xmlns="" val="39143438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2413000" y="274638"/>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lt-LT" altLang="lt-LT"/>
          </a:p>
        </p:txBody>
      </p:sp>
      <p:sp>
        <p:nvSpPr>
          <p:cNvPr id="65539" name="Text Box 2"/>
          <p:cNvSpPr txBox="1">
            <a:spLocks noChangeArrowheads="1"/>
          </p:cNvSpPr>
          <p:nvPr/>
        </p:nvSpPr>
        <p:spPr bwMode="auto">
          <a:xfrm>
            <a:off x="665018" y="1412875"/>
            <a:ext cx="9545783" cy="502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marL="0" indent="0" algn="just" eaLnBrk="1" hangingPunct="1">
              <a:spcBef>
                <a:spcPts val="575"/>
              </a:spcBef>
              <a:buClr>
                <a:srgbClr val="D34817"/>
              </a:buClr>
              <a:buSzPct val="85000"/>
            </a:pPr>
            <a:r>
              <a:rPr lang="lt-LT" altLang="lt-LT" sz="2800" b="1" dirty="0">
                <a:solidFill>
                  <a:srgbClr val="000000"/>
                </a:solidFill>
                <a:latin typeface="+mn-lt"/>
                <a:cs typeface="Times New Roman" panose="02020603050405020304" pitchFamily="18" charset="0"/>
              </a:rPr>
              <a:t>Gera praktika vertinti darbą </a:t>
            </a:r>
            <a:r>
              <a:rPr lang="lt-LT" altLang="lt-LT" sz="2800" b="1" u="sng" dirty="0">
                <a:solidFill>
                  <a:srgbClr val="000000"/>
                </a:solidFill>
                <a:latin typeface="+mn-lt"/>
                <a:cs typeface="Times New Roman" panose="02020603050405020304" pitchFamily="18" charset="0"/>
              </a:rPr>
              <a:t>dalyvaujant pačiam mokiniui</a:t>
            </a:r>
            <a:r>
              <a:rPr lang="lt-LT" altLang="lt-LT" sz="2800" b="1" dirty="0">
                <a:solidFill>
                  <a:srgbClr val="000000"/>
                </a:solidFill>
                <a:latin typeface="+mn-lt"/>
                <a:cs typeface="Times New Roman" panose="02020603050405020304" pitchFamily="18" charset="0"/>
              </a:rPr>
              <a:t>, drauge aptariant rezultatus, jų priežastis. Deja, dėl įvairių praktinių sumetimų darbas dažniausiai vertinamas mokiniui nedalyvaujant ir atliktų darbų įvertinimas virsta ne tokiu efektyviu vertinimo informacijos kaupimo būdu, kokiu galėtų būti</a:t>
            </a:r>
            <a:r>
              <a:rPr lang="lt-LT" altLang="lt-LT" sz="2800" b="1" dirty="0" smtClean="0">
                <a:solidFill>
                  <a:srgbClr val="000000"/>
                </a:solidFill>
                <a:latin typeface="+mn-lt"/>
                <a:cs typeface="Times New Roman" panose="02020603050405020304" pitchFamily="18" charset="0"/>
              </a:rPr>
              <a:t>.</a:t>
            </a:r>
          </a:p>
          <a:p>
            <a:pPr marL="0" indent="0" algn="just" eaLnBrk="1" hangingPunct="1">
              <a:spcBef>
                <a:spcPts val="575"/>
              </a:spcBef>
              <a:buClr>
                <a:srgbClr val="D34817"/>
              </a:buClr>
              <a:buSzPct val="85000"/>
            </a:pPr>
            <a:r>
              <a:rPr lang="lt-LT" altLang="lt-LT" sz="2800" b="1" dirty="0" smtClean="0">
                <a:solidFill>
                  <a:srgbClr val="000000"/>
                </a:solidFill>
                <a:latin typeface="+mn-lt"/>
                <a:cs typeface="Times New Roman" panose="02020603050405020304" pitchFamily="18" charset="0"/>
              </a:rPr>
              <a:t>Darbų </a:t>
            </a:r>
            <a:r>
              <a:rPr lang="lt-LT" altLang="lt-LT" sz="2800" b="1" dirty="0">
                <a:solidFill>
                  <a:srgbClr val="000000"/>
                </a:solidFill>
                <a:latin typeface="+mn-lt"/>
                <a:cs typeface="Times New Roman" panose="02020603050405020304" pitchFamily="18" charset="0"/>
              </a:rPr>
              <a:t>įvertinimas gali būti derinamas su kitomis stebėsenos formomis: peržiūrint darbą mokytojo sprendimui dažnai įtaką daro stebėjimai, kuriuos jis atlikto tuomet, kai klasė dirbo.</a:t>
            </a:r>
          </a:p>
          <a:p>
            <a:pPr eaLnBrk="1" hangingPunct="1">
              <a:spcBef>
                <a:spcPts val="575"/>
              </a:spcBef>
              <a:buSzPct val="85000"/>
            </a:pPr>
            <a:endParaRPr lang="lt-LT" altLang="lt-LT" sz="2800" dirty="0">
              <a:solidFill>
                <a:srgbClr val="000000"/>
              </a:solidFill>
              <a:latin typeface="+mn-lt"/>
              <a:cs typeface="Times New Roman" panose="02020603050405020304" pitchFamily="18" charset="0"/>
            </a:endParaRPr>
          </a:p>
          <a:p>
            <a:pPr eaLnBrk="1" hangingPunct="1">
              <a:spcBef>
                <a:spcPts val="575"/>
              </a:spcBef>
              <a:buSzPct val="85000"/>
            </a:pPr>
            <a:endParaRPr lang="lt-LT" altLang="lt-LT" sz="2800" dirty="0">
              <a:solidFill>
                <a:srgbClr val="000000"/>
              </a:solidFill>
              <a:latin typeface="Perpetua" panose="02020502060401020303" pitchFamily="18" charset="0"/>
              <a:cs typeface="Times New Roman" panose="02020603050405020304" pitchFamily="18" charset="0"/>
            </a:endParaRPr>
          </a:p>
        </p:txBody>
      </p:sp>
    </p:spTree>
    <p:extLst>
      <p:ext uri="{BB962C8B-B14F-4D97-AF65-F5344CB8AC3E}">
        <p14:creationId xmlns:p14="http://schemas.microsoft.com/office/powerpoint/2010/main" xmlns="" val="11934011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2438400" y="274638"/>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lt-LT" altLang="lt-LT"/>
          </a:p>
        </p:txBody>
      </p:sp>
      <p:sp>
        <p:nvSpPr>
          <p:cNvPr id="69636" name="Text Box 3"/>
          <p:cNvSpPr txBox="1">
            <a:spLocks noChangeArrowheads="1"/>
          </p:cNvSpPr>
          <p:nvPr/>
        </p:nvSpPr>
        <p:spPr bwMode="auto">
          <a:xfrm>
            <a:off x="706582" y="1447800"/>
            <a:ext cx="9504218"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marL="0" indent="0" algn="just" eaLnBrk="1" hangingPunct="1">
              <a:spcBef>
                <a:spcPts val="575"/>
              </a:spcBef>
              <a:buClr>
                <a:srgbClr val="D34817"/>
              </a:buClr>
              <a:buSzPct val="85000"/>
            </a:pPr>
            <a:r>
              <a:rPr lang="lt-LT" altLang="lt-LT" sz="3200" b="1" dirty="0">
                <a:solidFill>
                  <a:srgbClr val="000000"/>
                </a:solidFill>
                <a:latin typeface="+mn-lt"/>
                <a:cs typeface="Times New Roman" panose="02020603050405020304" pitchFamily="18" charset="0"/>
              </a:rPr>
              <a:t>Įvertintų darbų pavyzdžiai – mokiniai gali vertinti savo darbą pagal mokytojo pateiktą jau ištaisytą pavyzdį. </a:t>
            </a:r>
          </a:p>
          <a:p>
            <a:pPr marL="0" indent="0" algn="just" eaLnBrk="1" hangingPunct="1">
              <a:spcBef>
                <a:spcPts val="575"/>
              </a:spcBef>
              <a:buClr>
                <a:srgbClr val="D34817"/>
              </a:buClr>
              <a:buSzPct val="85000"/>
            </a:pPr>
            <a:r>
              <a:rPr lang="lt-LT" altLang="lt-LT" sz="3200" b="1" dirty="0">
                <a:solidFill>
                  <a:srgbClr val="000000"/>
                </a:solidFill>
                <a:latin typeface="+mn-lt"/>
                <a:cs typeface="Times New Roman" panose="02020603050405020304" pitchFamily="18" charset="0"/>
              </a:rPr>
              <a:t>Mokinio darbo įvertinimą sudarytų paties mokinio įsivertinimas ir mokytojo vertinimas pagal tuos pačius kriterijus ir juos atitinkantį pavyzdį.</a:t>
            </a:r>
          </a:p>
        </p:txBody>
      </p:sp>
    </p:spTree>
    <p:extLst>
      <p:ext uri="{BB962C8B-B14F-4D97-AF65-F5344CB8AC3E}">
        <p14:creationId xmlns:p14="http://schemas.microsoft.com/office/powerpoint/2010/main" xmlns="" val="7619892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2192655" y="37973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SzTx/>
              <a:buFontTx/>
              <a:buNone/>
            </a:pPr>
            <a:r>
              <a:rPr lang="lt-LT" altLang="lt-LT" sz="4000" b="1" dirty="0">
                <a:solidFill>
                  <a:schemeClr val="tx1"/>
                </a:solidFill>
                <a:latin typeface="+mn-lt"/>
              </a:rPr>
              <a:t>Pažanga</a:t>
            </a:r>
          </a:p>
        </p:txBody>
      </p:sp>
      <p:sp>
        <p:nvSpPr>
          <p:cNvPr id="21507" name="Text Box 2"/>
          <p:cNvSpPr txBox="1">
            <a:spLocks noChangeArrowheads="1"/>
          </p:cNvSpPr>
          <p:nvPr/>
        </p:nvSpPr>
        <p:spPr bwMode="auto">
          <a:xfrm>
            <a:off x="674370" y="2368868"/>
            <a:ext cx="10549890" cy="394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575"/>
              </a:spcBef>
              <a:buClr>
                <a:srgbClr val="D34817"/>
              </a:buClr>
              <a:buSzPct val="85000"/>
              <a:buFont typeface="Wingdings 2" panose="05020102010507070707" pitchFamily="18" charset="2"/>
              <a:buChar char=""/>
            </a:pPr>
            <a:r>
              <a:rPr lang="lt-LT" altLang="lt-LT" sz="2600" b="1" u="sng" dirty="0">
                <a:solidFill>
                  <a:schemeClr val="tx1"/>
                </a:solidFill>
                <a:latin typeface="+mn-lt"/>
                <a:cs typeface="Times New Roman" panose="02020603050405020304" pitchFamily="18" charset="0"/>
              </a:rPr>
              <a:t>Tai judėjimas</a:t>
            </a:r>
            <a:r>
              <a:rPr lang="lt-LT" altLang="lt-LT" sz="2600" b="1" dirty="0">
                <a:solidFill>
                  <a:schemeClr val="tx1"/>
                </a:solidFill>
                <a:latin typeface="+mn-lt"/>
                <a:cs typeface="Times New Roman" panose="02020603050405020304" pitchFamily="18" charset="0"/>
              </a:rPr>
              <a:t> į tobulesnį būvį, aukštesnę pakopą. Pažanga žymi pasiekimų, elgesio kokybės kitimą. </a:t>
            </a:r>
            <a:endParaRPr lang="lt-LT" altLang="lt-LT" sz="2600" b="1" dirty="0" smtClean="0">
              <a:solidFill>
                <a:schemeClr val="tx1"/>
              </a:solidFill>
              <a:latin typeface="+mn-lt"/>
              <a:cs typeface="Times New Roman" panose="02020603050405020304" pitchFamily="18" charset="0"/>
            </a:endParaRPr>
          </a:p>
          <a:p>
            <a:pPr eaLnBrk="1" hangingPunct="1">
              <a:spcBef>
                <a:spcPts val="575"/>
              </a:spcBef>
              <a:buClr>
                <a:srgbClr val="D34817"/>
              </a:buClr>
              <a:buSzPct val="85000"/>
              <a:buFont typeface="Wingdings 2" panose="05020102010507070707" pitchFamily="18" charset="2"/>
              <a:buChar char=""/>
            </a:pPr>
            <a:r>
              <a:rPr lang="lt-LT" altLang="lt-LT" sz="2600" b="1" dirty="0" smtClean="0">
                <a:solidFill>
                  <a:schemeClr val="accent5">
                    <a:lumMod val="50000"/>
                  </a:schemeClr>
                </a:solidFill>
                <a:latin typeface="+mn-lt"/>
                <a:cs typeface="Times New Roman" panose="02020603050405020304" pitchFamily="18" charset="0"/>
              </a:rPr>
              <a:t>Pažanga </a:t>
            </a:r>
            <a:r>
              <a:rPr lang="lt-LT" altLang="lt-LT" sz="2600" b="1" dirty="0">
                <a:solidFill>
                  <a:schemeClr val="accent5">
                    <a:lumMod val="50000"/>
                  </a:schemeClr>
                </a:solidFill>
                <a:latin typeface="+mn-lt"/>
                <a:cs typeface="Times New Roman" panose="02020603050405020304" pitchFamily="18" charset="0"/>
              </a:rPr>
              <a:t>yra tarsi pridėtinė vertė: mokinys į pamoką ateina nemokėdamas, o išeina šį tą išmokęs, </a:t>
            </a:r>
            <a:r>
              <a:rPr lang="lt-LT" altLang="lt-LT" sz="2600" b="1" dirty="0" err="1">
                <a:solidFill>
                  <a:schemeClr val="accent5">
                    <a:lumMod val="50000"/>
                  </a:schemeClr>
                </a:solidFill>
                <a:latin typeface="+mn-lt"/>
                <a:cs typeface="Times New Roman" panose="02020603050405020304" pitchFamily="18" charset="0"/>
              </a:rPr>
              <a:t>t.y</a:t>
            </a:r>
            <a:r>
              <a:rPr lang="lt-LT" altLang="lt-LT" sz="2600" b="1" dirty="0">
                <a:solidFill>
                  <a:schemeClr val="accent5">
                    <a:lumMod val="50000"/>
                  </a:schemeClr>
                </a:solidFill>
                <a:latin typeface="+mn-lt"/>
                <a:cs typeface="Times New Roman" panose="02020603050405020304" pitchFamily="18" charset="0"/>
              </a:rPr>
              <a:t>. padaręs pažangą. </a:t>
            </a:r>
            <a:endParaRPr lang="lt-LT" altLang="lt-LT" sz="2600" b="1" dirty="0" smtClean="0">
              <a:solidFill>
                <a:schemeClr val="accent5">
                  <a:lumMod val="50000"/>
                </a:schemeClr>
              </a:solidFill>
              <a:latin typeface="+mn-lt"/>
              <a:cs typeface="Times New Roman" panose="02020603050405020304" pitchFamily="18" charset="0"/>
            </a:endParaRPr>
          </a:p>
          <a:p>
            <a:pPr eaLnBrk="1" hangingPunct="1">
              <a:spcBef>
                <a:spcPts val="575"/>
              </a:spcBef>
              <a:buClr>
                <a:srgbClr val="D34817"/>
              </a:buClr>
              <a:buSzPct val="85000"/>
              <a:buFont typeface="Wingdings 2" panose="05020102010507070707" pitchFamily="18" charset="2"/>
              <a:buChar char=""/>
            </a:pPr>
            <a:r>
              <a:rPr lang="lt-LT" altLang="lt-LT" sz="2600" b="1" dirty="0" smtClean="0">
                <a:solidFill>
                  <a:schemeClr val="tx1"/>
                </a:solidFill>
                <a:latin typeface="+mn-lt"/>
                <a:cs typeface="Times New Roman" panose="02020603050405020304" pitchFamily="18" charset="0"/>
              </a:rPr>
              <a:t>Pažanga </a:t>
            </a:r>
            <a:r>
              <a:rPr lang="lt-LT" altLang="lt-LT" sz="2600" b="1" dirty="0">
                <a:solidFill>
                  <a:schemeClr val="tx1"/>
                </a:solidFill>
                <a:latin typeface="+mn-lt"/>
                <a:cs typeface="Times New Roman" panose="02020603050405020304" pitchFamily="18" charset="0"/>
              </a:rPr>
              <a:t>matuojama lyginant ankstesnius gebėjimus, mokymosi rezultatus su naujais.  Jei mokinys pirmą pusmetį </a:t>
            </a:r>
            <a:r>
              <a:rPr lang="lt-LT" altLang="lt-LT" sz="2600" b="1" dirty="0" smtClean="0">
                <a:solidFill>
                  <a:schemeClr val="tx1"/>
                </a:solidFill>
                <a:latin typeface="+mn-lt"/>
                <a:cs typeface="Times New Roman" panose="02020603050405020304" pitchFamily="18" charset="0"/>
              </a:rPr>
              <a:t>turėjo 4</a:t>
            </a:r>
            <a:r>
              <a:rPr lang="lt-LT" altLang="lt-LT" sz="2600" b="1" dirty="0">
                <a:solidFill>
                  <a:schemeClr val="tx1"/>
                </a:solidFill>
                <a:latin typeface="+mn-lt"/>
                <a:cs typeface="Times New Roman" panose="02020603050405020304" pitchFamily="18" charset="0"/>
              </a:rPr>
              <a:t>, o antrą -5, tai jis daro pažangą.</a:t>
            </a:r>
          </a:p>
          <a:p>
            <a:pPr eaLnBrk="1" hangingPunct="1">
              <a:spcBef>
                <a:spcPts val="575"/>
              </a:spcBef>
              <a:buSzPct val="85000"/>
            </a:pPr>
            <a:endParaRPr lang="lt-LT" altLang="lt-LT" sz="2600" b="1" dirty="0">
              <a:solidFill>
                <a:srgbClr val="000000"/>
              </a:solidFill>
              <a:latin typeface="Times New Roman" panose="02020603050405020304" pitchFamily="18" charset="0"/>
              <a:cs typeface="Times New Roman" panose="02020603050405020304" pitchFamily="18" charset="0"/>
            </a:endParaRPr>
          </a:p>
        </p:txBody>
      </p:sp>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63750" y="260350"/>
            <a:ext cx="1803400" cy="17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47684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2024064" y="0"/>
            <a:ext cx="8186737"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4000" b="1" dirty="0">
                <a:solidFill>
                  <a:schemeClr val="accent6">
                    <a:lumMod val="50000"/>
                  </a:schemeClr>
                </a:solidFill>
                <a:latin typeface="Times New Roman" panose="02020603050405020304" pitchFamily="18" charset="0"/>
                <a:cs typeface="Times New Roman" panose="02020603050405020304" pitchFamily="18" charset="0"/>
              </a:rPr>
              <a:t>Grupės darbo vertinimas</a:t>
            </a:r>
          </a:p>
        </p:txBody>
      </p:sp>
      <p:graphicFrame>
        <p:nvGraphicFramePr>
          <p:cNvPr id="2" name="Group 2"/>
          <p:cNvGraphicFramePr>
            <a:graphicFrameLocks noGrp="1"/>
          </p:cNvGraphicFramePr>
          <p:nvPr>
            <p:extLst>
              <p:ext uri="{D42A27DB-BD31-4B8C-83A1-F6EECF244321}">
                <p14:modId xmlns:p14="http://schemas.microsoft.com/office/powerpoint/2010/main" xmlns="" val="3366354243"/>
              </p:ext>
            </p:extLst>
          </p:nvPr>
        </p:nvGraphicFramePr>
        <p:xfrm>
          <a:off x="697230" y="1143001"/>
          <a:ext cx="9705658" cy="5527676"/>
        </p:xfrm>
        <a:graphic>
          <a:graphicData uri="http://schemas.openxmlformats.org/drawingml/2006/table">
            <a:tbl>
              <a:tblPr/>
              <a:tblGrid>
                <a:gridCol w="7080357"/>
                <a:gridCol w="2625301"/>
              </a:tblGrid>
              <a:tr h="525398">
                <a:tc>
                  <a:txBody>
                    <a:bodyPr/>
                    <a:lstStyle/>
                    <a:p>
                      <a:pPr marL="0" marR="0" lvl="0" indent="0" algn="l" defTabSz="449263" rtl="0" eaLnBrk="1" fontAlgn="base" latinLnBrk="0" hangingPunct="1">
                        <a:lnSpc>
                          <a:spcPct val="84000"/>
                        </a:lnSpc>
                        <a:spcBef>
                          <a:spcPts val="575"/>
                        </a:spcBef>
                        <a:spcAft>
                          <a:spcPct val="0"/>
                        </a:spcAft>
                        <a:buClrTx/>
                        <a:buSzPct val="8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400" b="1" i="0" u="none" strike="noStrike" cap="none" normalizeH="0" baseline="0" dirty="0" smtClean="0">
                          <a:ln>
                            <a:noFill/>
                          </a:ln>
                          <a:solidFill>
                            <a:srgbClr val="FFFFFF"/>
                          </a:solidFill>
                          <a:effectLst>
                            <a:outerShdw blurRad="38100" dist="38100" dir="2700000" algn="tl">
                              <a:srgbClr val="000000"/>
                            </a:outerShdw>
                          </a:effectLst>
                          <a:latin typeface="Perpetua" pitchFamily="16" charset="0"/>
                          <a:ea typeface="Microsoft YaHei" charset="-122"/>
                          <a:cs typeface="Arial" charset="0"/>
                        </a:rPr>
                        <a:t>Pranešimo vertinimo kriterijai</a:t>
                      </a:r>
                    </a:p>
                  </a:txBody>
                  <a:tcPr marL="90000" marR="90000" marT="166803" marB="45715" horzOverflow="overflow">
                    <a:lnL>
                      <a:noFill/>
                    </a:lnL>
                    <a:lnR>
                      <a:noFill/>
                    </a:lnR>
                    <a:lnT>
                      <a:noFill/>
                    </a:lnT>
                    <a:lnB>
                      <a:noFill/>
                    </a:lnB>
                    <a:lnTlToBr>
                      <a:noFill/>
                    </a:lnTlToBr>
                    <a:lnBlToTr>
                      <a:noFill/>
                    </a:lnBlToTr>
                    <a:solidFill>
                      <a:srgbClr val="D34817"/>
                    </a:solidFill>
                  </a:tcPr>
                </a:tc>
                <a:tc>
                  <a:txBody>
                    <a:bodyPr/>
                    <a:lstStyle/>
                    <a:p>
                      <a:pPr marL="0" marR="0" lvl="0" indent="0" algn="l" defTabSz="449263" rtl="0" eaLnBrk="1" fontAlgn="base" latinLnBrk="0" hangingPunct="1">
                        <a:lnSpc>
                          <a:spcPct val="84000"/>
                        </a:lnSpc>
                        <a:spcBef>
                          <a:spcPts val="575"/>
                        </a:spcBef>
                        <a:spcAft>
                          <a:spcPct val="0"/>
                        </a:spcAft>
                        <a:buClrTx/>
                        <a:buSzPct val="8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400" b="1" i="0" u="none" strike="noStrike" cap="none" normalizeH="0" baseline="0" smtClean="0">
                          <a:ln>
                            <a:noFill/>
                          </a:ln>
                          <a:solidFill>
                            <a:srgbClr val="FFFFFF"/>
                          </a:solidFill>
                          <a:effectLst>
                            <a:outerShdw blurRad="38100" dist="38100" dir="2700000" algn="tl">
                              <a:srgbClr val="000000"/>
                            </a:outerShdw>
                          </a:effectLst>
                          <a:latin typeface="Perpetua" pitchFamily="16" charset="0"/>
                          <a:ea typeface="Microsoft YaHei" charset="-122"/>
                          <a:cs typeface="Arial" charset="0"/>
                        </a:rPr>
                        <a:t>Kreditai</a:t>
                      </a:r>
                    </a:p>
                  </a:txBody>
                  <a:tcPr marL="90000" marR="90000" marT="166803" marB="45715" horzOverflow="overflow">
                    <a:lnL>
                      <a:noFill/>
                    </a:lnL>
                    <a:lnR>
                      <a:noFill/>
                    </a:lnR>
                    <a:lnT>
                      <a:noFill/>
                    </a:lnT>
                    <a:lnB>
                      <a:noFill/>
                    </a:lnB>
                    <a:lnTlToBr>
                      <a:noFill/>
                    </a:lnTlToBr>
                    <a:lnBlToTr>
                      <a:noFill/>
                    </a:lnBlToTr>
                    <a:solidFill>
                      <a:srgbClr val="D34817"/>
                    </a:solidFill>
                  </a:tcPr>
                </a:tc>
              </a:tr>
              <a:tr h="550795">
                <a:tc>
                  <a:txBody>
                    <a:bodyPr/>
                    <a:lstStyle/>
                    <a:p>
                      <a:pPr marL="0" marR="0" lvl="0" indent="0" algn="l" defTabSz="449263" rtl="0" eaLnBrk="1" fontAlgn="base" latinLnBrk="0" hangingPunct="1">
                        <a:lnSpc>
                          <a:spcPct val="84000"/>
                        </a:lnSpc>
                        <a:spcBef>
                          <a:spcPts val="575"/>
                        </a:spcBef>
                        <a:spcAft>
                          <a:spcPct val="0"/>
                        </a:spcAft>
                        <a:buClrTx/>
                        <a:buSzPct val="8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400" b="1" i="0" u="none" strike="noStrike" cap="none" normalizeH="0" baseline="0" smtClean="0">
                          <a:ln>
                            <a:noFill/>
                          </a:ln>
                          <a:solidFill>
                            <a:srgbClr val="000000"/>
                          </a:solidFill>
                          <a:effectLst>
                            <a:outerShdw blurRad="38100" dist="38100" dir="2700000" algn="tl">
                              <a:srgbClr val="FFFFFF"/>
                            </a:outerShdw>
                          </a:effectLst>
                          <a:latin typeface="Perpetua" pitchFamily="16" charset="0"/>
                          <a:ea typeface="Microsoft YaHei" charset="-122"/>
                          <a:cs typeface="Arial" charset="0"/>
                        </a:rPr>
                        <a:t>1.Teisingai nurodytas požymis</a:t>
                      </a:r>
                    </a:p>
                  </a:txBody>
                  <a:tcPr marL="90000" marR="90000" marT="166803" marB="45715" horzOverflow="overflow">
                    <a:lnL>
                      <a:noFill/>
                    </a:lnL>
                    <a:lnR>
                      <a:noFill/>
                    </a:lnR>
                    <a:lnT>
                      <a:noFill/>
                    </a:lnT>
                    <a:lnB>
                      <a:noFill/>
                    </a:lnB>
                    <a:lnTlToBr>
                      <a:noFill/>
                    </a:lnTlToBr>
                    <a:lnBlToTr>
                      <a:noFill/>
                    </a:lnBlToTr>
                    <a:solidFill>
                      <a:srgbClr val="EFCFCC"/>
                    </a:solidFill>
                  </a:tcPr>
                </a:tc>
                <a:tc>
                  <a:txBody>
                    <a:bodyPr/>
                    <a:lstStyle/>
                    <a:p>
                      <a:pPr marL="0" marR="0" lvl="0" indent="0" algn="l" defTabSz="449263" rtl="0" eaLnBrk="1" fontAlgn="base" latinLnBrk="0" hangingPunct="1">
                        <a:lnSpc>
                          <a:spcPct val="84000"/>
                        </a:lnSpc>
                        <a:spcBef>
                          <a:spcPts val="575"/>
                        </a:spcBef>
                        <a:spcAft>
                          <a:spcPct val="0"/>
                        </a:spcAft>
                        <a:buClrTx/>
                        <a:buSzPct val="8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400" b="1" i="0" u="none" strike="noStrike" cap="none" normalizeH="0" baseline="0" smtClean="0">
                          <a:ln>
                            <a:noFill/>
                          </a:ln>
                          <a:solidFill>
                            <a:srgbClr val="000000"/>
                          </a:solidFill>
                          <a:effectLst>
                            <a:outerShdw blurRad="38100" dist="38100" dir="2700000" algn="tl">
                              <a:srgbClr val="FFFFFF"/>
                            </a:outerShdw>
                          </a:effectLst>
                          <a:latin typeface="Perpetua" pitchFamily="16" charset="0"/>
                          <a:ea typeface="Microsoft YaHei" charset="-122"/>
                          <a:cs typeface="Arial" charset="0"/>
                        </a:rPr>
                        <a:t>1</a:t>
                      </a:r>
                    </a:p>
                  </a:txBody>
                  <a:tcPr marL="90000" marR="90000" marT="166803" marB="45715" horzOverflow="overflow">
                    <a:lnL>
                      <a:noFill/>
                    </a:lnL>
                    <a:lnR>
                      <a:noFill/>
                    </a:lnR>
                    <a:lnT>
                      <a:noFill/>
                    </a:lnT>
                    <a:lnB>
                      <a:noFill/>
                    </a:lnB>
                    <a:lnTlToBr>
                      <a:noFill/>
                    </a:lnTlToBr>
                    <a:lnBlToTr>
                      <a:noFill/>
                    </a:lnBlToTr>
                    <a:solidFill>
                      <a:srgbClr val="EFCFCC"/>
                    </a:solidFill>
                  </a:tcPr>
                </a:tc>
              </a:tr>
              <a:tr h="519731">
                <a:tc>
                  <a:txBody>
                    <a:bodyPr/>
                    <a:lstStyle/>
                    <a:p>
                      <a:pPr marL="0" marR="0" lvl="0" indent="0" algn="l" defTabSz="449263" rtl="0" eaLnBrk="1" fontAlgn="base" latinLnBrk="0" hangingPunct="1">
                        <a:lnSpc>
                          <a:spcPct val="84000"/>
                        </a:lnSpc>
                        <a:spcBef>
                          <a:spcPts val="575"/>
                        </a:spcBef>
                        <a:spcAft>
                          <a:spcPct val="0"/>
                        </a:spcAft>
                        <a:buClrTx/>
                        <a:buSzPct val="8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400" b="1" i="0" u="none" strike="noStrike" cap="none" normalizeH="0" baseline="0" smtClean="0">
                          <a:ln>
                            <a:noFill/>
                          </a:ln>
                          <a:solidFill>
                            <a:srgbClr val="000000"/>
                          </a:solidFill>
                          <a:effectLst>
                            <a:outerShdw blurRad="38100" dist="38100" dir="2700000" algn="tl">
                              <a:srgbClr val="FFFFFF"/>
                            </a:outerShdw>
                          </a:effectLst>
                          <a:latin typeface="Perpetua" pitchFamily="16" charset="0"/>
                          <a:ea typeface="Microsoft YaHei" charset="-122"/>
                          <a:cs typeface="Arial" charset="0"/>
                        </a:rPr>
                        <a:t>2. </a:t>
                      </a:r>
                      <a:r>
                        <a:rPr kumimoji="0" lang="lt-LT" sz="2400" b="1" i="0" u="none" strike="noStrike" cap="none" normalizeH="0" baseline="0" smtClean="0">
                          <a:ln>
                            <a:noFill/>
                          </a:ln>
                          <a:solidFill>
                            <a:srgbClr val="000000"/>
                          </a:solidFill>
                          <a:effectLst>
                            <a:outerShdw blurRad="38100" dist="38100" dir="2700000" algn="tl">
                              <a:srgbClr val="FFFFFF"/>
                            </a:outerShdw>
                          </a:effectLst>
                          <a:latin typeface="Times New Roman" pitchFamily="16" charset="0"/>
                          <a:ea typeface="Microsoft YaHei" charset="-122"/>
                          <a:cs typeface="Arial" charset="0"/>
                        </a:rPr>
                        <a:t>Tinkamai pagrįstas įrodymas</a:t>
                      </a:r>
                    </a:p>
                  </a:txBody>
                  <a:tcPr marL="90000" marR="90000" marT="166803" marB="45715" horzOverflow="overflow">
                    <a:lnL>
                      <a:noFill/>
                    </a:lnL>
                    <a:lnR>
                      <a:noFill/>
                    </a:lnR>
                    <a:lnT>
                      <a:noFill/>
                    </a:lnT>
                    <a:lnB>
                      <a:noFill/>
                    </a:lnB>
                    <a:lnTlToBr>
                      <a:noFill/>
                    </a:lnTlToBr>
                    <a:lnBlToTr>
                      <a:noFill/>
                    </a:lnBlToTr>
                    <a:solidFill>
                      <a:srgbClr val="F7E9E7"/>
                    </a:solidFill>
                  </a:tcPr>
                </a:tc>
                <a:tc>
                  <a:txBody>
                    <a:bodyPr/>
                    <a:lstStyle/>
                    <a:p>
                      <a:pPr marL="0" marR="0" lvl="0" indent="0" algn="l" defTabSz="449263" rtl="0" eaLnBrk="1" fontAlgn="base" latinLnBrk="0" hangingPunct="1">
                        <a:lnSpc>
                          <a:spcPct val="84000"/>
                        </a:lnSpc>
                        <a:spcBef>
                          <a:spcPts val="575"/>
                        </a:spcBef>
                        <a:spcAft>
                          <a:spcPct val="0"/>
                        </a:spcAft>
                        <a:buClrTx/>
                        <a:buSzPct val="8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400" b="1" i="0" u="none" strike="noStrike" cap="none" normalizeH="0" baseline="0" smtClean="0">
                          <a:ln>
                            <a:noFill/>
                          </a:ln>
                          <a:solidFill>
                            <a:srgbClr val="000000"/>
                          </a:solidFill>
                          <a:effectLst>
                            <a:outerShdw blurRad="38100" dist="38100" dir="2700000" algn="tl">
                              <a:srgbClr val="FFFFFF"/>
                            </a:outerShdw>
                          </a:effectLst>
                          <a:latin typeface="Perpetua" pitchFamily="16" charset="0"/>
                          <a:ea typeface="Microsoft YaHei" charset="-122"/>
                          <a:cs typeface="Arial" charset="0"/>
                        </a:rPr>
                        <a:t>1</a:t>
                      </a:r>
                    </a:p>
                  </a:txBody>
                  <a:tcPr marL="90000" marR="90000" marT="166803" marB="45715" horzOverflow="overflow">
                    <a:lnL>
                      <a:noFill/>
                    </a:lnL>
                    <a:lnR>
                      <a:noFill/>
                    </a:lnR>
                    <a:lnT>
                      <a:noFill/>
                    </a:lnT>
                    <a:lnB>
                      <a:noFill/>
                    </a:lnB>
                    <a:lnTlToBr>
                      <a:noFill/>
                    </a:lnTlToBr>
                    <a:lnBlToTr>
                      <a:noFill/>
                    </a:lnBlToTr>
                    <a:solidFill>
                      <a:srgbClr val="F7E9E7"/>
                    </a:solidFill>
                  </a:tcPr>
                </a:tc>
              </a:tr>
              <a:tr h="1226986">
                <a:tc>
                  <a:txBody>
                    <a:bodyPr/>
                    <a:lstStyle/>
                    <a:p>
                      <a:pPr marL="0" marR="0" lvl="0" indent="0" algn="l" defTabSz="449263" rtl="0" eaLnBrk="1" fontAlgn="base" latinLnBrk="0" hangingPunct="1">
                        <a:lnSpc>
                          <a:spcPct val="82000"/>
                        </a:lnSpc>
                        <a:spcBef>
                          <a:spcPts val="575"/>
                        </a:spcBef>
                        <a:spcAft>
                          <a:spcPct val="0"/>
                        </a:spcAft>
                        <a:buClrTx/>
                        <a:buSzPct val="8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4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6" charset="0"/>
                          <a:ea typeface="Microsoft YaHei" charset="-122"/>
                          <a:cs typeface="Arial" charset="0"/>
                        </a:rPr>
                        <a:t>3.Tinkamas pranešimo grafinis vaizdas- ženklai, simboliai, iliustracijos paaiškina, praplečia, papildo turinį.</a:t>
                      </a:r>
                    </a:p>
                  </a:txBody>
                  <a:tcPr marL="90000" marR="90000" marT="187968" marB="45715" horzOverflow="overflow">
                    <a:lnL>
                      <a:noFill/>
                    </a:lnL>
                    <a:lnR>
                      <a:noFill/>
                    </a:lnR>
                    <a:lnT>
                      <a:noFill/>
                    </a:lnT>
                    <a:lnB>
                      <a:noFill/>
                    </a:lnB>
                    <a:lnTlToBr>
                      <a:noFill/>
                    </a:lnTlToBr>
                    <a:lnBlToTr>
                      <a:noFill/>
                    </a:lnBlToTr>
                    <a:solidFill>
                      <a:srgbClr val="EFCFCC"/>
                    </a:solidFill>
                  </a:tcPr>
                </a:tc>
                <a:tc>
                  <a:txBody>
                    <a:bodyPr/>
                    <a:lstStyle/>
                    <a:p>
                      <a:pPr marL="0" marR="0" lvl="0" indent="0" algn="l" defTabSz="449263" rtl="0" eaLnBrk="1" fontAlgn="base" latinLnBrk="0" hangingPunct="1">
                        <a:lnSpc>
                          <a:spcPct val="84000"/>
                        </a:lnSpc>
                        <a:spcBef>
                          <a:spcPts val="575"/>
                        </a:spcBef>
                        <a:spcAft>
                          <a:spcPct val="0"/>
                        </a:spcAft>
                        <a:buClrTx/>
                        <a:buSzPct val="8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100" b="1" i="0" u="none" strike="noStrike" cap="none" normalizeH="0" baseline="0" smtClean="0">
                          <a:ln>
                            <a:noFill/>
                          </a:ln>
                          <a:solidFill>
                            <a:srgbClr val="000000"/>
                          </a:solidFill>
                          <a:effectLst>
                            <a:outerShdw blurRad="38100" dist="38100" dir="2700000" algn="tl">
                              <a:srgbClr val="FFFFFF"/>
                            </a:outerShdw>
                          </a:effectLst>
                          <a:latin typeface="Perpetua" pitchFamily="16" charset="0"/>
                          <a:ea typeface="Microsoft YaHei" charset="-122"/>
                          <a:cs typeface="Arial" charset="0"/>
                        </a:rPr>
                        <a:t>1</a:t>
                      </a:r>
                    </a:p>
                  </a:txBody>
                  <a:tcPr marL="90000" marR="90000" marT="151397" marB="45715" horzOverflow="overflow">
                    <a:lnL>
                      <a:noFill/>
                    </a:lnL>
                    <a:lnR>
                      <a:noFill/>
                    </a:lnR>
                    <a:lnT>
                      <a:noFill/>
                    </a:lnT>
                    <a:lnB>
                      <a:noFill/>
                    </a:lnB>
                    <a:lnTlToBr>
                      <a:noFill/>
                    </a:lnTlToBr>
                    <a:lnBlToTr>
                      <a:noFill/>
                    </a:lnBlToTr>
                    <a:solidFill>
                      <a:srgbClr val="EFCFCC"/>
                    </a:solidFill>
                  </a:tcPr>
                </a:tc>
              </a:tr>
              <a:tr h="849208">
                <a:tc>
                  <a:txBody>
                    <a:bodyPr/>
                    <a:lstStyle/>
                    <a:p>
                      <a:pPr marL="0" marR="0" lvl="0" indent="0" algn="l" defTabSz="449263" rtl="0" eaLnBrk="1" fontAlgn="base" latinLnBrk="0" hangingPunct="1">
                        <a:lnSpc>
                          <a:spcPct val="84000"/>
                        </a:lnSpc>
                        <a:spcBef>
                          <a:spcPts val="575"/>
                        </a:spcBef>
                        <a:spcAft>
                          <a:spcPct val="0"/>
                        </a:spcAft>
                        <a:buClrTx/>
                        <a:buSzPct val="8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400" b="1" i="0" u="none" strike="noStrike" cap="none" normalizeH="0" baseline="0" dirty="0" smtClean="0">
                          <a:ln>
                            <a:noFill/>
                          </a:ln>
                          <a:solidFill>
                            <a:srgbClr val="000000"/>
                          </a:solidFill>
                          <a:effectLst>
                            <a:outerShdw blurRad="38100" dist="38100" dir="2700000" algn="tl">
                              <a:srgbClr val="FFFFFF"/>
                            </a:outerShdw>
                          </a:effectLst>
                          <a:latin typeface="Perpetua" pitchFamily="16" charset="0"/>
                          <a:ea typeface="Microsoft YaHei" charset="-122"/>
                          <a:cs typeface="Arial" charset="0"/>
                        </a:rPr>
                        <a:t>4</a:t>
                      </a:r>
                      <a:r>
                        <a:rPr kumimoji="0" lang="lt-LT" sz="24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6" charset="0"/>
                          <a:ea typeface="Microsoft YaHei" charset="-122"/>
                          <a:cs typeface="Arial" charset="0"/>
                        </a:rPr>
                        <a:t>. Kalbos (sakytinės, rašytinės) taisyklingumas</a:t>
                      </a:r>
                    </a:p>
                  </a:txBody>
                  <a:tcPr marL="90000" marR="90000" marT="166803" marB="45715" horzOverflow="overflow">
                    <a:lnL>
                      <a:noFill/>
                    </a:lnL>
                    <a:lnR>
                      <a:noFill/>
                    </a:lnR>
                    <a:lnT>
                      <a:noFill/>
                    </a:lnT>
                    <a:lnB>
                      <a:noFill/>
                    </a:lnB>
                    <a:lnTlToBr>
                      <a:noFill/>
                    </a:lnTlToBr>
                    <a:lnBlToTr>
                      <a:noFill/>
                    </a:lnBlToTr>
                    <a:solidFill>
                      <a:srgbClr val="F7E9E7"/>
                    </a:solidFill>
                  </a:tcPr>
                </a:tc>
                <a:tc>
                  <a:txBody>
                    <a:bodyPr/>
                    <a:lstStyle/>
                    <a:p>
                      <a:pPr marL="0" marR="0" lvl="0" indent="0" algn="l" defTabSz="449263" rtl="0" eaLnBrk="1" fontAlgn="base" latinLnBrk="0" hangingPunct="1">
                        <a:lnSpc>
                          <a:spcPct val="82000"/>
                        </a:lnSpc>
                        <a:spcBef>
                          <a:spcPts val="575"/>
                        </a:spcBef>
                        <a:spcAft>
                          <a:spcPct val="0"/>
                        </a:spcAft>
                        <a:buClrTx/>
                        <a:buSzPct val="8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100" b="1" i="0" u="none" strike="noStrike" cap="none" normalizeH="0" baseline="0" smtClean="0">
                          <a:ln>
                            <a:noFill/>
                          </a:ln>
                          <a:solidFill>
                            <a:srgbClr val="000000"/>
                          </a:solidFill>
                          <a:effectLst>
                            <a:outerShdw blurRad="38100" dist="38100" dir="2700000" algn="tl">
                              <a:srgbClr val="FFFFFF"/>
                            </a:outerShdw>
                          </a:effectLst>
                          <a:latin typeface="Times New Roman" pitchFamily="16" charset="0"/>
                          <a:ea typeface="Microsoft YaHei" charset="-122"/>
                          <a:cs typeface="Arial" charset="0"/>
                        </a:rPr>
                        <a:t>2</a:t>
                      </a:r>
                      <a:r>
                        <a:rPr kumimoji="0" lang="lt-LT" sz="2700" b="1" i="0" u="none" strike="noStrike" cap="none" normalizeH="0" baseline="0" smtClean="0">
                          <a:ln>
                            <a:noFill/>
                          </a:ln>
                          <a:solidFill>
                            <a:srgbClr val="000000"/>
                          </a:solidFill>
                          <a:effectLst>
                            <a:outerShdw blurRad="38100" dist="38100" dir="2700000" algn="tl">
                              <a:srgbClr val="FFFFFF"/>
                            </a:outerShdw>
                          </a:effectLst>
                          <a:latin typeface="Times New Roman" pitchFamily="16" charset="0"/>
                          <a:ea typeface="Microsoft YaHei" charset="-122"/>
                          <a:cs typeface="Arial" charset="0"/>
                        </a:rPr>
                        <a:t> </a:t>
                      </a:r>
                      <a:r>
                        <a:rPr kumimoji="0" lang="lt-LT" sz="1700" b="1" i="0" u="none" strike="noStrike" cap="none" normalizeH="0" baseline="0" smtClean="0">
                          <a:ln>
                            <a:noFill/>
                          </a:ln>
                          <a:solidFill>
                            <a:srgbClr val="000000"/>
                          </a:solidFill>
                          <a:effectLst>
                            <a:outerShdw blurRad="38100" dist="38100" dir="2700000" algn="tl">
                              <a:srgbClr val="FFFFFF"/>
                            </a:outerShdw>
                          </a:effectLst>
                          <a:latin typeface="Times New Roman" pitchFamily="16" charset="0"/>
                          <a:ea typeface="Microsoft YaHei" charset="-122"/>
                          <a:cs typeface="Arial" charset="0"/>
                        </a:rPr>
                        <a:t>(-0,5 kredito už klaidą)</a:t>
                      </a:r>
                    </a:p>
                  </a:txBody>
                  <a:tcPr marL="90000" marR="90000" marT="170367" marB="45715" horzOverflow="overflow">
                    <a:lnL>
                      <a:noFill/>
                    </a:lnL>
                    <a:lnR>
                      <a:noFill/>
                    </a:lnR>
                    <a:lnT>
                      <a:noFill/>
                    </a:lnT>
                    <a:lnB>
                      <a:noFill/>
                    </a:lnB>
                    <a:lnTlToBr>
                      <a:noFill/>
                    </a:lnTlToBr>
                    <a:lnBlToTr>
                      <a:noFill/>
                    </a:lnBlToTr>
                    <a:solidFill>
                      <a:srgbClr val="F7E9E7"/>
                    </a:solidFill>
                  </a:tcPr>
                </a:tc>
              </a:tr>
              <a:tr h="677779">
                <a:tc>
                  <a:txBody>
                    <a:bodyPr/>
                    <a:lstStyle/>
                    <a:p>
                      <a:pPr marL="0" marR="0" lvl="0" indent="0" algn="l" defTabSz="449263" rtl="0" eaLnBrk="1" fontAlgn="base" latinLnBrk="0" hangingPunct="1">
                        <a:lnSpc>
                          <a:spcPct val="84000"/>
                        </a:lnSpc>
                        <a:spcBef>
                          <a:spcPts val="575"/>
                        </a:spcBef>
                        <a:spcAft>
                          <a:spcPct val="0"/>
                        </a:spcAft>
                        <a:buClrTx/>
                        <a:buSzPct val="8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400" b="1" i="0" u="none" strike="noStrike" cap="none" normalizeH="0" baseline="0" smtClean="0">
                          <a:ln>
                            <a:noFill/>
                          </a:ln>
                          <a:solidFill>
                            <a:srgbClr val="000000"/>
                          </a:solidFill>
                          <a:effectLst>
                            <a:outerShdw blurRad="38100" dist="38100" dir="2700000" algn="tl">
                              <a:srgbClr val="FFFFFF"/>
                            </a:outerShdw>
                          </a:effectLst>
                          <a:latin typeface="Perpetua" pitchFamily="16" charset="0"/>
                          <a:ea typeface="Microsoft YaHei" charset="-122"/>
                          <a:cs typeface="Arial" charset="0"/>
                        </a:rPr>
                        <a:t>5.G</a:t>
                      </a:r>
                      <a:r>
                        <a:rPr kumimoji="0" lang="lt-LT" sz="2400" b="1" i="0" u="none" strike="noStrike" cap="none" normalizeH="0" baseline="0" smtClean="0">
                          <a:ln>
                            <a:noFill/>
                          </a:ln>
                          <a:solidFill>
                            <a:srgbClr val="000000"/>
                          </a:solidFill>
                          <a:effectLst>
                            <a:outerShdw blurRad="38100" dist="38100" dir="2700000" algn="tl">
                              <a:srgbClr val="FFFFFF"/>
                            </a:outerShdw>
                          </a:effectLst>
                          <a:latin typeface="Times New Roman" pitchFamily="16" charset="0"/>
                          <a:ea typeface="Microsoft YaHei" charset="-122"/>
                          <a:cs typeface="Arial" charset="0"/>
                        </a:rPr>
                        <a:t>rupės narių dalyvavimas pristatyme</a:t>
                      </a:r>
                    </a:p>
                  </a:txBody>
                  <a:tcPr marL="90000" marR="90000" marT="166803" marB="45715" horzOverflow="overflow">
                    <a:lnL>
                      <a:noFill/>
                    </a:lnL>
                    <a:lnR>
                      <a:noFill/>
                    </a:lnR>
                    <a:lnT>
                      <a:noFill/>
                    </a:lnT>
                    <a:lnB>
                      <a:noFill/>
                    </a:lnB>
                    <a:lnTlToBr>
                      <a:noFill/>
                    </a:lnTlToBr>
                    <a:lnBlToTr>
                      <a:noFill/>
                    </a:lnBlToTr>
                    <a:solidFill>
                      <a:srgbClr val="EFCFCC"/>
                    </a:solidFill>
                  </a:tcPr>
                </a:tc>
                <a:tc>
                  <a:txBody>
                    <a:bodyPr/>
                    <a:lstStyle/>
                    <a:p>
                      <a:pPr marL="0" marR="0" lvl="0" indent="0" algn="l" defTabSz="449263" rtl="0" eaLnBrk="1" fontAlgn="base" latinLnBrk="0" hangingPunct="1">
                        <a:lnSpc>
                          <a:spcPct val="84000"/>
                        </a:lnSpc>
                        <a:spcBef>
                          <a:spcPts val="575"/>
                        </a:spcBef>
                        <a:spcAft>
                          <a:spcPct val="0"/>
                        </a:spcAft>
                        <a:buClrTx/>
                        <a:buSzPct val="8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400" b="1" i="0" u="none" strike="noStrike" cap="none" normalizeH="0" baseline="0" smtClean="0">
                          <a:ln>
                            <a:noFill/>
                          </a:ln>
                          <a:solidFill>
                            <a:srgbClr val="000000"/>
                          </a:solidFill>
                          <a:effectLst>
                            <a:outerShdw blurRad="38100" dist="38100" dir="2700000" algn="tl">
                              <a:srgbClr val="FFFFFF"/>
                            </a:outerShdw>
                          </a:effectLst>
                          <a:latin typeface="Perpetua" pitchFamily="16" charset="0"/>
                          <a:ea typeface="Microsoft YaHei" charset="-122"/>
                          <a:cs typeface="Arial" charset="0"/>
                        </a:rPr>
                        <a:t>1</a:t>
                      </a:r>
                    </a:p>
                  </a:txBody>
                  <a:tcPr marL="90000" marR="90000" marT="166803" marB="45715" horzOverflow="overflow">
                    <a:lnL>
                      <a:noFill/>
                    </a:lnL>
                    <a:lnR>
                      <a:noFill/>
                    </a:lnR>
                    <a:lnT>
                      <a:noFill/>
                    </a:lnT>
                    <a:lnB>
                      <a:noFill/>
                    </a:lnB>
                    <a:lnTlToBr>
                      <a:noFill/>
                    </a:lnTlToBr>
                    <a:lnBlToTr>
                      <a:noFill/>
                    </a:lnBlToTr>
                    <a:solidFill>
                      <a:srgbClr val="EFCFCC"/>
                    </a:solidFill>
                  </a:tcPr>
                </a:tc>
              </a:tr>
              <a:tr h="1177779">
                <a:tc>
                  <a:txBody>
                    <a:bodyPr/>
                    <a:lstStyle/>
                    <a:p>
                      <a:pPr marL="0" marR="0" lvl="0" indent="0" algn="l" defTabSz="449263" rtl="0" eaLnBrk="1" fontAlgn="base" latinLnBrk="0" hangingPunct="1">
                        <a:lnSpc>
                          <a:spcPct val="84000"/>
                        </a:lnSpc>
                        <a:spcBef>
                          <a:spcPts val="575"/>
                        </a:spcBef>
                        <a:spcAft>
                          <a:spcPct val="0"/>
                        </a:spcAft>
                        <a:buClrTx/>
                        <a:buSzPct val="8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400" b="1" i="0" u="none" strike="noStrike" cap="none" normalizeH="0" baseline="0" smtClean="0">
                          <a:ln>
                            <a:noFill/>
                          </a:ln>
                          <a:solidFill>
                            <a:srgbClr val="000000"/>
                          </a:solidFill>
                          <a:effectLst>
                            <a:outerShdw blurRad="38100" dist="38100" dir="2700000" algn="tl">
                              <a:srgbClr val="FFFFFF"/>
                            </a:outerShdw>
                          </a:effectLst>
                          <a:latin typeface="Perpetua" pitchFamily="16" charset="0"/>
                          <a:ea typeface="Microsoft YaHei" charset="-122"/>
                          <a:cs typeface="Arial" charset="0"/>
                        </a:rPr>
                        <a:t>6. D</a:t>
                      </a:r>
                      <a:r>
                        <a:rPr kumimoji="0" lang="lt-LT" sz="2400" b="1" i="0" u="none" strike="noStrike" cap="none" normalizeH="0" baseline="0" smtClean="0">
                          <a:ln>
                            <a:noFill/>
                          </a:ln>
                          <a:solidFill>
                            <a:srgbClr val="000000"/>
                          </a:solidFill>
                          <a:effectLst>
                            <a:outerShdw blurRad="38100" dist="38100" dir="2700000" algn="tl">
                              <a:srgbClr val="FFFFFF"/>
                            </a:outerShdw>
                          </a:effectLst>
                          <a:latin typeface="Times New Roman" pitchFamily="16" charset="0"/>
                          <a:ea typeface="Microsoft YaHei" charset="-122"/>
                          <a:cs typeface="Arial" charset="0"/>
                        </a:rPr>
                        <a:t>alyvavimas kitų grupių vertinime </a:t>
                      </a:r>
                    </a:p>
                  </a:txBody>
                  <a:tcPr marL="90000" marR="90000" marT="166803" marB="45715" horzOverflow="overflow">
                    <a:lnL>
                      <a:noFill/>
                    </a:lnL>
                    <a:lnR>
                      <a:noFill/>
                    </a:lnR>
                    <a:lnT>
                      <a:noFill/>
                    </a:lnT>
                    <a:lnB>
                      <a:noFill/>
                    </a:lnB>
                    <a:lnTlToBr>
                      <a:noFill/>
                    </a:lnTlToBr>
                    <a:lnBlToTr>
                      <a:noFill/>
                    </a:lnBlToTr>
                    <a:solidFill>
                      <a:srgbClr val="F7E9E7"/>
                    </a:solidFill>
                  </a:tcPr>
                </a:tc>
                <a:tc>
                  <a:txBody>
                    <a:bodyPr/>
                    <a:lstStyle/>
                    <a:p>
                      <a:pPr marL="0" marR="0" lvl="0" indent="0" algn="l" defTabSz="449263" rtl="0" eaLnBrk="1" fontAlgn="base" latinLnBrk="0" hangingPunct="1">
                        <a:lnSpc>
                          <a:spcPct val="84000"/>
                        </a:lnSpc>
                        <a:spcBef>
                          <a:spcPts val="575"/>
                        </a:spcBef>
                        <a:spcAft>
                          <a:spcPct val="0"/>
                        </a:spcAft>
                        <a:buClrTx/>
                        <a:buSzPct val="8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400" b="1" i="0" u="none" strike="noStrike" cap="none" normalizeH="0" baseline="0" dirty="0" smtClean="0">
                          <a:ln>
                            <a:noFill/>
                          </a:ln>
                          <a:solidFill>
                            <a:srgbClr val="000000"/>
                          </a:solidFill>
                          <a:effectLst>
                            <a:outerShdw blurRad="38100" dist="38100" dir="2700000" algn="tl">
                              <a:srgbClr val="FFFFFF"/>
                            </a:outerShdw>
                          </a:effectLst>
                          <a:latin typeface="Perpetua" pitchFamily="16" charset="0"/>
                          <a:ea typeface="Microsoft YaHei" charset="-122"/>
                          <a:cs typeface="Arial" charset="0"/>
                        </a:rPr>
                        <a:t>1</a:t>
                      </a:r>
                      <a:r>
                        <a:rPr kumimoji="0" lang="lt-LT" sz="27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6" charset="0"/>
                          <a:ea typeface="Microsoft YaHei" charset="-122"/>
                          <a:cs typeface="Arial" charset="0"/>
                        </a:rPr>
                        <a:t> </a:t>
                      </a:r>
                      <a:r>
                        <a:rPr kumimoji="0" lang="lt-LT" sz="17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6" charset="0"/>
                          <a:ea typeface="Microsoft YaHei" charset="-122"/>
                          <a:cs typeface="Arial" charset="0"/>
                        </a:rPr>
                        <a:t>(už kiekvieną tinkamą pataisymą,</a:t>
                      </a:r>
                      <a:r>
                        <a:rPr kumimoji="0" lang="lt-LT" sz="21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6" charset="0"/>
                          <a:ea typeface="Microsoft YaHei" charset="-122"/>
                          <a:cs typeface="Arial" charset="0"/>
                        </a:rPr>
                        <a:t> </a:t>
                      </a:r>
                      <a:r>
                        <a:rPr kumimoji="0" lang="lt-LT" sz="1600" b="1" i="0" u="none" strike="noStrike" cap="none" normalizeH="0" baseline="0" dirty="0" smtClean="0">
                          <a:ln>
                            <a:noFill/>
                          </a:ln>
                          <a:solidFill>
                            <a:srgbClr val="000000"/>
                          </a:solidFill>
                          <a:effectLst>
                            <a:outerShdw blurRad="38100" dist="38100" dir="2700000" algn="tl">
                              <a:srgbClr val="FFFFFF"/>
                            </a:outerShdw>
                          </a:effectLst>
                          <a:latin typeface="Times New Roman" pitchFamily="16" charset="0"/>
                          <a:ea typeface="Microsoft YaHei" charset="-122"/>
                          <a:cs typeface="Arial" charset="0"/>
                        </a:rPr>
                        <a:t>pastabą)</a:t>
                      </a:r>
                    </a:p>
                  </a:txBody>
                  <a:tcPr marL="90000" marR="90000" marT="166803" marB="45715" horzOverflow="overflow">
                    <a:lnL>
                      <a:noFill/>
                    </a:lnL>
                    <a:lnR>
                      <a:noFill/>
                    </a:lnR>
                    <a:lnT>
                      <a:noFill/>
                    </a:lnT>
                    <a:lnB>
                      <a:noFill/>
                    </a:lnB>
                    <a:lnTlToBr>
                      <a:noFill/>
                    </a:lnTlToBr>
                    <a:lnBlToTr>
                      <a:noFill/>
                    </a:lnBlToTr>
                    <a:solidFill>
                      <a:srgbClr val="F7E9E7"/>
                    </a:solidFill>
                  </a:tcPr>
                </a:tc>
              </a:tr>
            </a:tbl>
          </a:graphicData>
        </a:graphic>
      </p:graphicFrame>
      <p:pic>
        <p:nvPicPr>
          <p:cNvPr id="71698" name="Picture 1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82125" y="285750"/>
            <a:ext cx="757238" cy="75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39807984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b="1" dirty="0"/>
              <a:t>Mokytojo lyderystė, siekiant kiekvieno mokinio pažangos </a:t>
            </a:r>
            <a:br>
              <a:rPr lang="lt-LT" b="1" dirty="0"/>
            </a:br>
            <a:endParaRPr lang="lt-LT" dirty="0"/>
          </a:p>
        </p:txBody>
      </p:sp>
      <p:sp>
        <p:nvSpPr>
          <p:cNvPr id="3" name="Turinio vietos rezervavimo ženklas 2"/>
          <p:cNvSpPr>
            <a:spLocks noGrp="1"/>
          </p:cNvSpPr>
          <p:nvPr>
            <p:ph idx="1"/>
          </p:nvPr>
        </p:nvSpPr>
        <p:spPr/>
        <p:txBody>
          <a:bodyPr/>
          <a:lstStyle/>
          <a:p>
            <a:pPr marL="0" indent="0">
              <a:buNone/>
            </a:pPr>
            <a:r>
              <a:rPr lang="lt-LT" dirty="0"/>
              <a:t>https://</a:t>
            </a:r>
            <a:r>
              <a:rPr lang="lt-LT" dirty="0">
                <a:hlinkClick r:id="rId2"/>
              </a:rPr>
              <a:t>www.youtube.com/watch?v=hugmjgxMX4w</a:t>
            </a:r>
            <a:endParaRPr lang="lt-LT" dirty="0"/>
          </a:p>
        </p:txBody>
      </p:sp>
    </p:spTree>
    <p:extLst>
      <p:ext uri="{BB962C8B-B14F-4D97-AF65-F5344CB8AC3E}">
        <p14:creationId xmlns:p14="http://schemas.microsoft.com/office/powerpoint/2010/main" xmlns="" val="8424943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434340"/>
            <a:ext cx="10515600" cy="6217920"/>
          </a:xfrm>
        </p:spPr>
        <p:txBody>
          <a:bodyPr>
            <a:normAutofit fontScale="85000" lnSpcReduction="20000"/>
          </a:bodyPr>
          <a:lstStyle/>
          <a:p>
            <a:pPr marL="0" indent="0">
              <a:buNone/>
            </a:pPr>
            <a:r>
              <a:rPr lang="lt-LT" dirty="0"/>
              <a:t>Pagyvenęs vyras ir jo 25 metų sūnus įlipo į traukinį. Atsisėdo į savo vietas. Jaunuolis pasirinko vietą prie lango. Kai tik traukinys pajudėjo jis ištiesė ranką pro langą, kad galėtų pajusti tarp pirštų srūvantį orą. Staiga jis sušuko iš nuostabos:</a:t>
            </a:r>
            <a:br>
              <a:rPr lang="lt-LT" dirty="0"/>
            </a:br>
            <a:r>
              <a:rPr lang="lt-LT" dirty="0"/>
              <a:t>– Tėvai, žiūrėk, visi medžiai juda atgal!</a:t>
            </a:r>
            <a:br>
              <a:rPr lang="lt-LT" dirty="0"/>
            </a:br>
            <a:r>
              <a:rPr lang="lt-LT" dirty="0"/>
              <a:t>Pagyvenęs vyriškis atsakė šypsena.</a:t>
            </a:r>
          </a:p>
          <a:p>
            <a:pPr marL="0" indent="0">
              <a:buNone/>
            </a:pPr>
            <a:r>
              <a:rPr lang="lt-LT" dirty="0"/>
              <a:t>Šalia jaunuolio sėdėjo sutuoktinių pora. Juos kiek trikdė tai, kad 25 metų vyras elgiasi kaip mažas vaikas.</a:t>
            </a:r>
          </a:p>
          <a:p>
            <a:pPr marL="0" indent="0">
              <a:buNone/>
            </a:pPr>
            <a:r>
              <a:rPr lang="lt-LT" dirty="0"/>
              <a:t>Staiga jaunuolis vėl sušuko:</a:t>
            </a:r>
            <a:br>
              <a:rPr lang="lt-LT" dirty="0"/>
            </a:br>
            <a:r>
              <a:rPr lang="lt-LT" dirty="0"/>
              <a:t>– Tėvai, žiūrėk, ežeras ir gyvuliai… Debesys plaukia kartu su traukiniu!</a:t>
            </a:r>
          </a:p>
          <a:p>
            <a:pPr marL="0" indent="0">
              <a:buNone/>
            </a:pPr>
            <a:r>
              <a:rPr lang="lt-LT" dirty="0"/>
              <a:t>Sutuoktiniai sumišę stebėjo keistą jaunojo vyro elgesį, kuris jo tėvui atrodė lyg ir visai normalus.</a:t>
            </a:r>
          </a:p>
          <a:p>
            <a:pPr marL="0" indent="0">
              <a:buNone/>
            </a:pPr>
            <a:r>
              <a:rPr lang="lt-LT" dirty="0"/>
              <a:t>Pradėjo lyti ir keli lietaus lašai palietė jaunuolio pirštus. Jį vėl užplūdo džiaugsmas ir jis užsimerkęs sušuko:</a:t>
            </a:r>
            <a:br>
              <a:rPr lang="lt-LT" dirty="0"/>
            </a:br>
            <a:r>
              <a:rPr lang="lt-LT" dirty="0"/>
              <a:t>– Tėvai, lyja, vanduo liečia mano pirštus! Matai, tėvuk?</a:t>
            </a:r>
          </a:p>
          <a:p>
            <a:pPr marL="0" indent="0">
              <a:buNone/>
            </a:pPr>
            <a:r>
              <a:rPr lang="lt-LT" dirty="0"/>
              <a:t>Šalia sėdėję sutuoktiniai, norėdami nors kažkuo padėti, paklausė pagyvenusio vyriškio:</a:t>
            </a:r>
            <a:br>
              <a:rPr lang="lt-LT" dirty="0"/>
            </a:br>
            <a:r>
              <a:rPr lang="lt-LT" dirty="0"/>
              <a:t>– Gal Jums vertėtų nuvesti sūnų į kokią kliniką konsultacijai?</a:t>
            </a:r>
          </a:p>
          <a:p>
            <a:pPr marL="0" indent="0">
              <a:buNone/>
            </a:pPr>
            <a:r>
              <a:rPr lang="lt-LT" dirty="0"/>
              <a:t>Pagyvenęs vyriškis atsakė:</a:t>
            </a:r>
            <a:br>
              <a:rPr lang="lt-LT" dirty="0"/>
            </a:br>
            <a:r>
              <a:rPr lang="lt-LT" dirty="0"/>
              <a:t>– Mes ką tik iš klinikos. Šiandien mano sūnus atgavo regėjimą ir pirmą </a:t>
            </a:r>
            <a:r>
              <a:rPr lang="lt-LT" dirty="0" err="1"/>
              <a:t>kart</a:t>
            </a:r>
            <a:r>
              <a:rPr lang="lt-LT" dirty="0"/>
              <a:t> gyvenime gali matyti.</a:t>
            </a:r>
          </a:p>
          <a:p>
            <a:endParaRPr lang="lt-LT" dirty="0"/>
          </a:p>
        </p:txBody>
      </p:sp>
    </p:spTree>
    <p:extLst>
      <p:ext uri="{BB962C8B-B14F-4D97-AF65-F5344CB8AC3E}">
        <p14:creationId xmlns:p14="http://schemas.microsoft.com/office/powerpoint/2010/main" xmlns="" val="35942255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2049780" y="1000760"/>
            <a:ext cx="8329612" cy="172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SzTx/>
              <a:buFontTx/>
              <a:buNone/>
            </a:pPr>
            <a:r>
              <a:rPr lang="lt-LT" altLang="lt-LT" sz="3600" b="1" i="1" dirty="0">
                <a:solidFill>
                  <a:srgbClr val="696464"/>
                </a:solidFill>
                <a:latin typeface="Franklin Gothic Book" panose="020B0503020102020204" pitchFamily="34" charset="0"/>
              </a:rPr>
              <a:t/>
            </a:r>
            <a:br>
              <a:rPr lang="lt-LT" altLang="lt-LT" sz="3600" b="1" i="1" dirty="0">
                <a:solidFill>
                  <a:srgbClr val="696464"/>
                </a:solidFill>
                <a:latin typeface="Franklin Gothic Book" panose="020B0503020102020204" pitchFamily="34" charset="0"/>
              </a:rPr>
            </a:br>
            <a:r>
              <a:rPr lang="lt-LT" altLang="lt-LT" sz="3600" b="1" i="1" dirty="0">
                <a:solidFill>
                  <a:srgbClr val="696464"/>
                </a:solidFill>
                <a:latin typeface="Franklin Gothic Book" panose="020B0503020102020204" pitchFamily="34" charset="0"/>
              </a:rPr>
              <a:t/>
            </a:r>
            <a:br>
              <a:rPr lang="lt-LT" altLang="lt-LT" sz="3600" b="1" i="1" dirty="0">
                <a:solidFill>
                  <a:srgbClr val="696464"/>
                </a:solidFill>
                <a:latin typeface="Franklin Gothic Book" panose="020B0503020102020204" pitchFamily="34" charset="0"/>
              </a:rPr>
            </a:br>
            <a:r>
              <a:rPr lang="lt-LT" altLang="lt-LT" sz="3600" b="1" dirty="0" smtClean="0">
                <a:solidFill>
                  <a:schemeClr val="accent6">
                    <a:lumMod val="50000"/>
                  </a:schemeClr>
                </a:solidFill>
                <a:latin typeface="+mn-lt"/>
              </a:rPr>
              <a:t>OBJEKTYVUMAS IR SUBJEKTYVUMAS</a:t>
            </a:r>
          </a:p>
          <a:p>
            <a:pPr algn="ctr" eaLnBrk="1" hangingPunct="1">
              <a:buClrTx/>
              <a:buSzTx/>
              <a:buFontTx/>
              <a:buNone/>
            </a:pPr>
            <a:endParaRPr lang="lt-LT" altLang="lt-LT" sz="3600" b="1" dirty="0" smtClean="0">
              <a:solidFill>
                <a:schemeClr val="accent6">
                  <a:lumMod val="50000"/>
                </a:schemeClr>
              </a:solidFill>
              <a:latin typeface="+mn-lt"/>
            </a:endParaRPr>
          </a:p>
          <a:p>
            <a:pPr algn="ctr" eaLnBrk="1" hangingPunct="1">
              <a:buClrTx/>
              <a:buSzTx/>
              <a:buFontTx/>
              <a:buNone/>
            </a:pPr>
            <a:r>
              <a:rPr lang="lt-LT" altLang="lt-LT" sz="3600" b="1" dirty="0" smtClean="0">
                <a:solidFill>
                  <a:schemeClr val="accent6">
                    <a:lumMod val="50000"/>
                  </a:schemeClr>
                </a:solidFill>
                <a:latin typeface="+mn-lt"/>
              </a:rPr>
              <a:t>IŠANKSTINĖS NUOSTATOS </a:t>
            </a:r>
            <a:endParaRPr lang="lt-LT" altLang="lt-LT" sz="3600" b="1" dirty="0">
              <a:solidFill>
                <a:schemeClr val="accent6">
                  <a:lumMod val="50000"/>
                </a:schemeClr>
              </a:solidFill>
              <a:latin typeface="+mn-lt"/>
            </a:endParaRPr>
          </a:p>
        </p:txBody>
      </p:sp>
      <p:sp>
        <p:nvSpPr>
          <p:cNvPr id="59395" name="Text Box 2"/>
          <p:cNvSpPr txBox="1">
            <a:spLocks noChangeArrowheads="1"/>
          </p:cNvSpPr>
          <p:nvPr/>
        </p:nvSpPr>
        <p:spPr bwMode="auto">
          <a:xfrm>
            <a:off x="1809750" y="2526030"/>
            <a:ext cx="8401050" cy="2937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marL="541338" indent="-2286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575"/>
              </a:spcBef>
              <a:buClr>
                <a:srgbClr val="D34817"/>
              </a:buClr>
              <a:buSzPct val="85000"/>
              <a:buFont typeface="Wingdings 2" panose="05020102010507070707" pitchFamily="18" charset="2"/>
              <a:buChar char=""/>
            </a:pPr>
            <a:endParaRPr lang="lt-LT" altLang="lt-LT" sz="2800" b="1" dirty="0" smtClean="0">
              <a:solidFill>
                <a:srgbClr val="000000"/>
              </a:solidFill>
              <a:latin typeface="Times New Roman" panose="02020603050405020304" pitchFamily="18" charset="0"/>
              <a:cs typeface="Times New Roman" panose="02020603050405020304" pitchFamily="18" charset="0"/>
            </a:endParaRPr>
          </a:p>
          <a:p>
            <a:pPr marL="0" indent="0" algn="ctr" eaLnBrk="1" hangingPunct="1">
              <a:spcBef>
                <a:spcPts val="575"/>
              </a:spcBef>
              <a:buClr>
                <a:srgbClr val="D34817"/>
              </a:buClr>
              <a:buSzPct val="85000"/>
            </a:pPr>
            <a:endParaRPr lang="lt-LT" altLang="lt-LT" sz="2800" b="1" dirty="0">
              <a:solidFill>
                <a:srgbClr val="000000"/>
              </a:solidFill>
              <a:latin typeface="+mn-lt"/>
              <a:cs typeface="Times New Roman" panose="02020603050405020304" pitchFamily="18" charset="0"/>
            </a:endParaRPr>
          </a:p>
          <a:p>
            <a:pPr marL="0" indent="0" algn="ctr" eaLnBrk="1" hangingPunct="1">
              <a:spcBef>
                <a:spcPts val="575"/>
              </a:spcBef>
              <a:buClr>
                <a:srgbClr val="D34817"/>
              </a:buClr>
              <a:buSzPct val="85000"/>
            </a:pPr>
            <a:r>
              <a:rPr lang="lt-LT" altLang="lt-LT" sz="2800" b="1" dirty="0" smtClean="0">
                <a:solidFill>
                  <a:schemeClr val="accent6">
                    <a:lumMod val="50000"/>
                  </a:schemeClr>
                </a:solidFill>
                <a:latin typeface="+mn-lt"/>
                <a:cs typeface="Times New Roman" panose="02020603050405020304" pitchFamily="18" charset="0"/>
              </a:rPr>
              <a:t>Praktinė užduotis</a:t>
            </a:r>
          </a:p>
          <a:p>
            <a:pPr marL="0" indent="0" algn="ctr" eaLnBrk="1" hangingPunct="1">
              <a:spcBef>
                <a:spcPts val="575"/>
              </a:spcBef>
              <a:buClr>
                <a:srgbClr val="D34817"/>
              </a:buClr>
              <a:buSzPct val="85000"/>
            </a:pPr>
            <a:r>
              <a:rPr lang="lt-LT" altLang="lt-LT" sz="2800" b="1" dirty="0" smtClean="0">
                <a:solidFill>
                  <a:schemeClr val="accent6">
                    <a:lumMod val="50000"/>
                  </a:schemeClr>
                </a:solidFill>
                <a:latin typeface="+mn-lt"/>
                <a:cs typeface="Times New Roman" panose="02020603050405020304" pitchFamily="18" charset="0"/>
              </a:rPr>
              <a:t>OBUOLIAI </a:t>
            </a:r>
            <a:endParaRPr lang="lt-LT" altLang="lt-LT" sz="2800" b="1" dirty="0">
              <a:solidFill>
                <a:schemeClr val="accent6">
                  <a:lumMod val="50000"/>
                </a:schemeClr>
              </a:solidFill>
              <a:latin typeface="+mn-lt"/>
              <a:cs typeface="Times New Roman" panose="02020603050405020304" pitchFamily="18" charset="0"/>
            </a:endParaRPr>
          </a:p>
        </p:txBody>
      </p:sp>
    </p:spTree>
    <p:extLst>
      <p:ext uri="{BB962C8B-B14F-4D97-AF65-F5344CB8AC3E}">
        <p14:creationId xmlns:p14="http://schemas.microsoft.com/office/powerpoint/2010/main" xmlns="" val="23698117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834390" y="-222250"/>
            <a:ext cx="9376410" cy="172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lt-LT" altLang="lt-LT" sz="4400" b="1" dirty="0">
                <a:solidFill>
                  <a:schemeClr val="accent6">
                    <a:lumMod val="50000"/>
                  </a:schemeClr>
                </a:solidFill>
                <a:latin typeface="+mn-lt"/>
              </a:rPr>
              <a:t/>
            </a:r>
            <a:br>
              <a:rPr lang="lt-LT" altLang="lt-LT" sz="4400" b="1" dirty="0">
                <a:solidFill>
                  <a:schemeClr val="accent6">
                    <a:lumMod val="50000"/>
                  </a:schemeClr>
                </a:solidFill>
                <a:latin typeface="+mn-lt"/>
              </a:rPr>
            </a:br>
            <a:r>
              <a:rPr lang="lt-LT" altLang="lt-LT" sz="4400" b="1" dirty="0">
                <a:solidFill>
                  <a:schemeClr val="accent6">
                    <a:lumMod val="50000"/>
                  </a:schemeClr>
                </a:solidFill>
                <a:latin typeface="+mn-lt"/>
              </a:rPr>
              <a:t/>
            </a:r>
            <a:br>
              <a:rPr lang="lt-LT" altLang="lt-LT" sz="4400" b="1" dirty="0">
                <a:solidFill>
                  <a:schemeClr val="accent6">
                    <a:lumMod val="50000"/>
                  </a:schemeClr>
                </a:solidFill>
                <a:latin typeface="+mn-lt"/>
              </a:rPr>
            </a:br>
            <a:r>
              <a:rPr lang="lt-LT" altLang="lt-LT" sz="4400" b="1" dirty="0">
                <a:solidFill>
                  <a:schemeClr val="accent6">
                    <a:lumMod val="50000"/>
                  </a:schemeClr>
                </a:solidFill>
                <a:latin typeface="+mn-lt"/>
              </a:rPr>
              <a:t>Kokio grįžtamojo ryšio reikia mokiniui</a:t>
            </a:r>
            <a:r>
              <a:rPr lang="lt-LT" altLang="lt-LT" sz="4400" b="1" dirty="0" smtClean="0">
                <a:solidFill>
                  <a:schemeClr val="accent6">
                    <a:lumMod val="50000"/>
                  </a:schemeClr>
                </a:solidFill>
                <a:latin typeface="+mn-lt"/>
              </a:rPr>
              <a:t>?</a:t>
            </a:r>
            <a:r>
              <a:rPr lang="lt-LT" altLang="lt-LT" sz="4400" b="1" i="1" dirty="0">
                <a:solidFill>
                  <a:schemeClr val="accent6">
                    <a:lumMod val="75000"/>
                  </a:schemeClr>
                </a:solidFill>
                <a:latin typeface="Times New Roman" panose="02020603050405020304" pitchFamily="18" charset="0"/>
                <a:cs typeface="Times New Roman" panose="02020603050405020304" pitchFamily="18" charset="0"/>
              </a:rPr>
              <a:t> </a:t>
            </a:r>
            <a:r>
              <a:rPr lang="lt-LT" altLang="lt-LT" sz="3000" b="1" i="1" dirty="0">
                <a:solidFill>
                  <a:schemeClr val="accent6">
                    <a:lumMod val="75000"/>
                  </a:schemeClr>
                </a:solidFill>
                <a:latin typeface="Times New Roman" panose="02020603050405020304" pitchFamily="18" charset="0"/>
                <a:cs typeface="Times New Roman" panose="02020603050405020304" pitchFamily="18" charset="0"/>
              </a:rPr>
              <a:t>Ne ,,man atrodo</a:t>
            </a:r>
            <a:r>
              <a:rPr lang="lt-LT" altLang="lt-LT" sz="3000" b="1" i="1" dirty="0" smtClean="0">
                <a:solidFill>
                  <a:schemeClr val="accent6">
                    <a:lumMod val="75000"/>
                  </a:schemeClr>
                </a:solidFill>
                <a:latin typeface="Times New Roman" panose="02020603050405020304" pitchFamily="18" charset="0"/>
                <a:cs typeface="Times New Roman" panose="02020603050405020304" pitchFamily="18" charset="0"/>
              </a:rPr>
              <a:t>“...</a:t>
            </a:r>
            <a:endParaRPr lang="lt-LT" altLang="lt-LT" sz="4400" b="1" dirty="0">
              <a:solidFill>
                <a:schemeClr val="accent6">
                  <a:lumMod val="50000"/>
                </a:schemeClr>
              </a:solidFill>
              <a:latin typeface="+mn-lt"/>
            </a:endParaRPr>
          </a:p>
        </p:txBody>
      </p:sp>
      <p:sp>
        <p:nvSpPr>
          <p:cNvPr id="59395" name="Text Box 2"/>
          <p:cNvSpPr txBox="1">
            <a:spLocks noChangeArrowheads="1"/>
          </p:cNvSpPr>
          <p:nvPr/>
        </p:nvSpPr>
        <p:spPr bwMode="auto">
          <a:xfrm>
            <a:off x="834390" y="2071688"/>
            <a:ext cx="9376410" cy="462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marL="541338" indent="-2286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marL="0" indent="0" algn="just" eaLnBrk="1" hangingPunct="1">
              <a:spcBef>
                <a:spcPts val="575"/>
              </a:spcBef>
              <a:buClr>
                <a:srgbClr val="D34817"/>
              </a:buClr>
              <a:buSzPct val="85000"/>
            </a:pPr>
            <a:r>
              <a:rPr lang="lt-LT" altLang="lt-LT" sz="2800" b="1" dirty="0">
                <a:solidFill>
                  <a:srgbClr val="000000"/>
                </a:solidFill>
                <a:latin typeface="Times New Roman" panose="02020603050405020304" pitchFamily="18" charset="0"/>
                <a:cs typeface="Times New Roman" panose="02020603050405020304" pitchFamily="18" charset="0"/>
              </a:rPr>
              <a:t>Mokiniui teikiama vertinimo informacija turi būti tokia ir teikiama tokiu būdu, kad jis:</a:t>
            </a:r>
          </a:p>
          <a:p>
            <a:pPr lvl="1" algn="just" eaLnBrk="1" hangingPunct="1">
              <a:spcBef>
                <a:spcPts val="375"/>
              </a:spcBef>
              <a:buClr>
                <a:srgbClr val="9B2D1F"/>
              </a:buClr>
              <a:buSzPct val="85000"/>
              <a:buFont typeface="Wingdings 2" panose="05020102010507070707" pitchFamily="18" charset="2"/>
              <a:buChar char=""/>
            </a:pPr>
            <a:r>
              <a:rPr lang="lt-LT" altLang="lt-LT" sz="2800" b="1" dirty="0">
                <a:solidFill>
                  <a:srgbClr val="000000"/>
                </a:solidFill>
                <a:latin typeface="Times New Roman" panose="02020603050405020304" pitchFamily="18" charset="0"/>
                <a:cs typeface="Times New Roman" panose="02020603050405020304" pitchFamily="18" charset="0"/>
              </a:rPr>
              <a:t>sužinotų, ką ir kaip jam daryti, kad jo mokymosi pasiekimai gerėtų;</a:t>
            </a:r>
          </a:p>
          <a:p>
            <a:pPr lvl="1" algn="just" eaLnBrk="1" hangingPunct="1">
              <a:spcBef>
                <a:spcPts val="375"/>
              </a:spcBef>
              <a:buClr>
                <a:srgbClr val="9B2D1F"/>
              </a:buClr>
              <a:buSzPct val="85000"/>
              <a:buFont typeface="Wingdings 2" panose="05020102010507070707" pitchFamily="18" charset="2"/>
              <a:buChar char=""/>
            </a:pPr>
            <a:r>
              <a:rPr lang="lt-LT" altLang="lt-LT" sz="2800" b="1" dirty="0">
                <a:solidFill>
                  <a:srgbClr val="000000"/>
                </a:solidFill>
                <a:latin typeface="Times New Roman" panose="02020603050405020304" pitchFamily="18" charset="0"/>
                <a:cs typeface="Times New Roman" panose="02020603050405020304" pitchFamily="18" charset="0"/>
              </a:rPr>
              <a:t>įgytų didesnį tikėjimą ir pasitikėjimą savo jėgomis;</a:t>
            </a:r>
          </a:p>
          <a:p>
            <a:pPr lvl="1" algn="just" eaLnBrk="1" hangingPunct="1">
              <a:spcBef>
                <a:spcPts val="375"/>
              </a:spcBef>
              <a:buClr>
                <a:srgbClr val="9B2D1F"/>
              </a:buClr>
              <a:buSzPct val="85000"/>
              <a:buFont typeface="Wingdings 2" panose="05020102010507070707" pitchFamily="18" charset="2"/>
              <a:buChar char=""/>
            </a:pPr>
            <a:r>
              <a:rPr lang="lt-LT" altLang="lt-LT" sz="2800" b="1" dirty="0">
                <a:solidFill>
                  <a:srgbClr val="000000"/>
                </a:solidFill>
                <a:latin typeface="Times New Roman" panose="02020603050405020304" pitchFamily="18" charset="0"/>
                <a:cs typeface="Times New Roman" panose="02020603050405020304" pitchFamily="18" charset="0"/>
              </a:rPr>
              <a:t>nesijaustų prastesnis už kitus klasės draugus;</a:t>
            </a:r>
          </a:p>
          <a:p>
            <a:pPr lvl="1" algn="just" eaLnBrk="1" hangingPunct="1">
              <a:spcBef>
                <a:spcPts val="375"/>
              </a:spcBef>
              <a:buClr>
                <a:srgbClr val="9B2D1F"/>
              </a:buClr>
              <a:buSzPct val="85000"/>
              <a:buFont typeface="Wingdings 2" panose="05020102010507070707" pitchFamily="18" charset="2"/>
              <a:buChar char=""/>
            </a:pPr>
            <a:r>
              <a:rPr lang="lt-LT" altLang="lt-LT" sz="2800" b="1" dirty="0">
                <a:solidFill>
                  <a:srgbClr val="000000"/>
                </a:solidFill>
                <a:latin typeface="Times New Roman" panose="02020603050405020304" pitchFamily="18" charset="0"/>
                <a:cs typeface="Times New Roman" panose="02020603050405020304" pitchFamily="18" charset="0"/>
              </a:rPr>
              <a:t>jaustų, kad jis mokytojui yra svarbus, kad mokytojas siekia jam padėti.</a:t>
            </a:r>
          </a:p>
          <a:p>
            <a:pPr eaLnBrk="1" hangingPunct="1">
              <a:spcBef>
                <a:spcPts val="575"/>
              </a:spcBef>
              <a:buSzPct val="85000"/>
            </a:pPr>
            <a:endParaRPr lang="lt-LT" altLang="lt-LT" sz="2800" b="1" dirty="0" smtClean="0">
              <a:solidFill>
                <a:srgbClr val="000000"/>
              </a:solidFill>
              <a:latin typeface="Times New Roman" panose="02020603050405020304" pitchFamily="18" charset="0"/>
              <a:cs typeface="Times New Roman" panose="02020603050405020304" pitchFamily="18" charset="0"/>
            </a:endParaRPr>
          </a:p>
          <a:p>
            <a:pPr eaLnBrk="1" hangingPunct="1">
              <a:spcBef>
                <a:spcPts val="575"/>
              </a:spcBef>
              <a:buSzPct val="85000"/>
            </a:pPr>
            <a:endParaRPr lang="lt-LT" altLang="lt-LT" sz="2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581875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1249680" y="401955"/>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SzTx/>
              <a:buFontTx/>
              <a:buNone/>
            </a:pPr>
            <a:r>
              <a:rPr lang="lt-LT" altLang="lt-LT" sz="4000" b="1" dirty="0">
                <a:solidFill>
                  <a:schemeClr val="accent6">
                    <a:lumMod val="50000"/>
                  </a:schemeClr>
                </a:solidFill>
                <a:latin typeface="+mn-lt"/>
                <a:cs typeface="Times New Roman" panose="02020603050405020304" pitchFamily="18" charset="0"/>
              </a:rPr>
              <a:t>Įsivertinimas</a:t>
            </a:r>
          </a:p>
        </p:txBody>
      </p:sp>
      <p:sp>
        <p:nvSpPr>
          <p:cNvPr id="60419" name="Text Box 2"/>
          <p:cNvSpPr txBox="1">
            <a:spLocks noChangeArrowheads="1"/>
          </p:cNvSpPr>
          <p:nvPr/>
        </p:nvSpPr>
        <p:spPr bwMode="auto">
          <a:xfrm>
            <a:off x="678874" y="2205039"/>
            <a:ext cx="10648256" cy="399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marL="0" indent="0" algn="just" eaLnBrk="1" hangingPunct="1">
              <a:spcBef>
                <a:spcPts val="575"/>
              </a:spcBef>
              <a:buClr>
                <a:srgbClr val="D34817"/>
              </a:buClr>
              <a:buSzPct val="85000"/>
            </a:pPr>
            <a:r>
              <a:rPr lang="lt-LT" altLang="lt-LT" sz="3200" b="1" dirty="0">
                <a:solidFill>
                  <a:srgbClr val="000000"/>
                </a:solidFill>
                <a:latin typeface="+mn-lt"/>
              </a:rPr>
              <a:t>Įsivertinimas bus tuo objektyvesnis, kuo mokiniams bus aiškesni kriterijai. Mokiniai turi suprasti, kad įsivertinimo rezultatai pirmiausiai svarbūs jiems. Kuo tiksliau jie informuos mokytoją apie savo mokymosi problemas, tuo, tikėtina, sulauks tinkamesnės pagalbos toms problemoms išspręsti.</a:t>
            </a:r>
          </a:p>
        </p:txBody>
      </p:sp>
    </p:spTree>
    <p:extLst>
      <p:ext uri="{BB962C8B-B14F-4D97-AF65-F5344CB8AC3E}">
        <p14:creationId xmlns:p14="http://schemas.microsoft.com/office/powerpoint/2010/main" xmlns="" val="6420447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703389" y="260350"/>
            <a:ext cx="7705725" cy="1157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SzTx/>
              <a:buFontTx/>
              <a:buNone/>
            </a:pPr>
            <a:r>
              <a:rPr lang="lt-LT" altLang="lt-LT" sz="3200" b="1" dirty="0">
                <a:solidFill>
                  <a:schemeClr val="accent6">
                    <a:lumMod val="50000"/>
                  </a:schemeClr>
                </a:solidFill>
                <a:latin typeface="+mn-lt"/>
              </a:rPr>
              <a:t>Galutinis įsivertinimo tikslas – suprasti savo mokymąsi ir apmąstyti jo kokybę</a:t>
            </a:r>
          </a:p>
        </p:txBody>
      </p:sp>
      <p:sp>
        <p:nvSpPr>
          <p:cNvPr id="61444" name="Text Box 3"/>
          <p:cNvSpPr txBox="1">
            <a:spLocks noChangeArrowheads="1"/>
          </p:cNvSpPr>
          <p:nvPr/>
        </p:nvSpPr>
        <p:spPr bwMode="auto">
          <a:xfrm>
            <a:off x="817418" y="2205038"/>
            <a:ext cx="9393383" cy="381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marL="0" indent="0" algn="just" eaLnBrk="1" hangingPunct="1">
              <a:spcBef>
                <a:spcPts val="575"/>
              </a:spcBef>
              <a:buClr>
                <a:srgbClr val="D34817"/>
              </a:buClr>
              <a:buSzPct val="85000"/>
            </a:pPr>
            <a:r>
              <a:rPr lang="lt-LT" altLang="lt-LT" sz="2800" b="1" dirty="0">
                <a:solidFill>
                  <a:srgbClr val="000000"/>
                </a:solidFill>
                <a:latin typeface="+mn-lt"/>
                <a:cs typeface="Times New Roman" panose="02020603050405020304" pitchFamily="18" charset="0"/>
              </a:rPr>
              <a:t>Į</a:t>
            </a:r>
            <a:r>
              <a:rPr lang="lt-LT" altLang="lt-LT" sz="2800" b="1" dirty="0" smtClean="0">
                <a:solidFill>
                  <a:srgbClr val="000000"/>
                </a:solidFill>
                <a:latin typeface="+mn-lt"/>
                <a:cs typeface="Times New Roman" panose="02020603050405020304" pitchFamily="18" charset="0"/>
              </a:rPr>
              <a:t>sivertinimas </a:t>
            </a:r>
            <a:r>
              <a:rPr lang="lt-LT" altLang="lt-LT" sz="2800" b="1" dirty="0">
                <a:solidFill>
                  <a:srgbClr val="000000"/>
                </a:solidFill>
                <a:latin typeface="+mn-lt"/>
                <a:cs typeface="Times New Roman" panose="02020603050405020304" pitchFamily="18" charset="0"/>
              </a:rPr>
              <a:t>yra mąstymas apie savo mokymąsi, ugdymo rezultatus ir padeda </a:t>
            </a:r>
            <a:r>
              <a:rPr lang="lt-LT" altLang="lt-LT" sz="2800" b="1" u="sng" dirty="0">
                <a:solidFill>
                  <a:srgbClr val="000000"/>
                </a:solidFill>
                <a:latin typeface="+mn-lt"/>
                <a:cs typeface="Times New Roman" panose="02020603050405020304" pitchFamily="18" charset="0"/>
              </a:rPr>
              <a:t>pagrįstai kelti tolesnius mokymosi uždavinius</a:t>
            </a:r>
            <a:r>
              <a:rPr lang="lt-LT" altLang="lt-LT" sz="2800" b="1" dirty="0">
                <a:solidFill>
                  <a:srgbClr val="000000"/>
                </a:solidFill>
                <a:latin typeface="+mn-lt"/>
                <a:cs typeface="Times New Roman" panose="02020603050405020304" pitchFamily="18" charset="0"/>
              </a:rPr>
              <a:t>. </a:t>
            </a:r>
            <a:endParaRPr lang="lt-LT" altLang="lt-LT" sz="2800" b="1" dirty="0" smtClean="0">
              <a:solidFill>
                <a:srgbClr val="000000"/>
              </a:solidFill>
              <a:latin typeface="+mn-lt"/>
              <a:cs typeface="Times New Roman" panose="02020603050405020304" pitchFamily="18" charset="0"/>
            </a:endParaRPr>
          </a:p>
          <a:p>
            <a:pPr marL="0" indent="0" algn="just" eaLnBrk="1" hangingPunct="1">
              <a:spcBef>
                <a:spcPts val="575"/>
              </a:spcBef>
              <a:buClr>
                <a:srgbClr val="D34817"/>
              </a:buClr>
              <a:buSzPct val="85000"/>
            </a:pPr>
            <a:r>
              <a:rPr lang="lt-LT" altLang="lt-LT" sz="2800" b="1" dirty="0" smtClean="0">
                <a:solidFill>
                  <a:srgbClr val="000000"/>
                </a:solidFill>
                <a:latin typeface="+mn-lt"/>
                <a:cs typeface="Times New Roman" panose="02020603050405020304" pitchFamily="18" charset="0"/>
              </a:rPr>
              <a:t>Kai </a:t>
            </a:r>
            <a:r>
              <a:rPr lang="lt-LT" altLang="lt-LT" sz="2800" b="1" dirty="0">
                <a:solidFill>
                  <a:srgbClr val="000000"/>
                </a:solidFill>
                <a:latin typeface="+mn-lt"/>
                <a:cs typeface="Times New Roman" panose="02020603050405020304" pitchFamily="18" charset="0"/>
              </a:rPr>
              <a:t>mokiniai išmoksta įvertinti savo darbus, geba pastebėti ir savo </a:t>
            </a:r>
            <a:r>
              <a:rPr lang="lt-LT" altLang="lt-LT" sz="2800" b="1" u="sng" dirty="0">
                <a:solidFill>
                  <a:srgbClr val="000000"/>
                </a:solidFill>
                <a:latin typeface="+mn-lt"/>
                <a:cs typeface="Times New Roman" panose="02020603050405020304" pitchFamily="18" charset="0"/>
              </a:rPr>
              <a:t>mokymosi spragas</a:t>
            </a:r>
            <a:r>
              <a:rPr lang="lt-LT" altLang="lt-LT" sz="2800" b="1" dirty="0">
                <a:solidFill>
                  <a:srgbClr val="000000"/>
                </a:solidFill>
                <a:latin typeface="+mn-lt"/>
                <a:cs typeface="Times New Roman" panose="02020603050405020304" pitchFamily="18" charset="0"/>
              </a:rPr>
              <a:t>. </a:t>
            </a:r>
            <a:endParaRPr lang="lt-LT" altLang="lt-LT" sz="2800" b="1" dirty="0" smtClean="0">
              <a:solidFill>
                <a:srgbClr val="000000"/>
              </a:solidFill>
              <a:latin typeface="+mn-lt"/>
              <a:cs typeface="Times New Roman" panose="02020603050405020304" pitchFamily="18" charset="0"/>
            </a:endParaRPr>
          </a:p>
          <a:p>
            <a:pPr marL="0" indent="0" algn="just" eaLnBrk="1" hangingPunct="1">
              <a:spcBef>
                <a:spcPts val="575"/>
              </a:spcBef>
              <a:buClr>
                <a:srgbClr val="D34817"/>
              </a:buClr>
              <a:buSzPct val="85000"/>
            </a:pPr>
            <a:r>
              <a:rPr lang="lt-LT" altLang="lt-LT" sz="2800" b="1" dirty="0" smtClean="0">
                <a:solidFill>
                  <a:srgbClr val="000000"/>
                </a:solidFill>
                <a:latin typeface="+mn-lt"/>
                <a:cs typeface="Times New Roman" panose="02020603050405020304" pitchFamily="18" charset="0"/>
              </a:rPr>
              <a:t>Matydami </a:t>
            </a:r>
            <a:r>
              <a:rPr lang="lt-LT" altLang="lt-LT" sz="2800" b="1" dirty="0">
                <a:solidFill>
                  <a:srgbClr val="000000"/>
                </a:solidFill>
                <a:latin typeface="+mn-lt"/>
                <a:cs typeface="Times New Roman" panose="02020603050405020304" pitchFamily="18" charset="0"/>
              </a:rPr>
              <a:t>mokymosi spragas, mokiniai gali ieškoti reikiamos pagalbos ir likviduoti spragą.</a:t>
            </a:r>
          </a:p>
          <a:p>
            <a:pPr eaLnBrk="1" hangingPunct="1">
              <a:spcBef>
                <a:spcPts val="575"/>
              </a:spcBef>
              <a:buSzPct val="85000"/>
            </a:pPr>
            <a:endParaRPr lang="lt-LT" altLang="lt-LT" sz="2800" b="1" dirty="0">
              <a:solidFill>
                <a:srgbClr val="000000"/>
              </a:solidFill>
              <a:latin typeface="Times New Roman" panose="02020603050405020304" pitchFamily="18" charset="0"/>
              <a:cs typeface="Times New Roman" panose="02020603050405020304" pitchFamily="18" charset="0"/>
            </a:endParaRPr>
          </a:p>
        </p:txBody>
      </p:sp>
      <p:pic>
        <p:nvPicPr>
          <p:cNvPr id="6144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53501" y="5357813"/>
            <a:ext cx="1236663" cy="1236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42189777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2438401" y="265113"/>
            <a:ext cx="69707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SzTx/>
              <a:buFontTx/>
              <a:buNone/>
            </a:pPr>
            <a:r>
              <a:rPr lang="lt-LT" altLang="lt-LT" sz="3200" b="1" dirty="0">
                <a:solidFill>
                  <a:schemeClr val="accent6">
                    <a:lumMod val="50000"/>
                  </a:schemeClr>
                </a:solidFill>
                <a:latin typeface="+mn-lt"/>
                <a:cs typeface="Times New Roman" panose="02020603050405020304" pitchFamily="18" charset="0"/>
              </a:rPr>
              <a:t>Mokėjimas įsivertinti veda mokinius prie savarankiško mokymosi</a:t>
            </a:r>
          </a:p>
        </p:txBody>
      </p:sp>
      <p:sp>
        <p:nvSpPr>
          <p:cNvPr id="62468" name="Text Box 3"/>
          <p:cNvSpPr txBox="1">
            <a:spLocks noChangeArrowheads="1"/>
          </p:cNvSpPr>
          <p:nvPr/>
        </p:nvSpPr>
        <p:spPr bwMode="auto">
          <a:xfrm>
            <a:off x="623455" y="1844675"/>
            <a:ext cx="9587345"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marL="1371600" indent="-22225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1828800" indent="-22225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286000" indent="-22225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2743200" indent="-22225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200400" indent="-22225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marL="0" indent="0" algn="just" eaLnBrk="1" hangingPunct="1">
              <a:spcBef>
                <a:spcPts val="575"/>
              </a:spcBef>
              <a:buClr>
                <a:srgbClr val="D34817"/>
              </a:buClr>
              <a:buSzPct val="85000"/>
            </a:pPr>
            <a:r>
              <a:rPr lang="lt-LT" altLang="lt-LT" sz="3200" b="1" dirty="0" smtClean="0">
                <a:solidFill>
                  <a:srgbClr val="000000"/>
                </a:solidFill>
                <a:latin typeface="+mn-lt"/>
                <a:cs typeface="Times New Roman" panose="02020603050405020304" pitchFamily="18" charset="0"/>
              </a:rPr>
              <a:t>Įsivertinimas </a:t>
            </a:r>
            <a:r>
              <a:rPr lang="lt-LT" altLang="lt-LT" sz="3200" b="1" dirty="0">
                <a:solidFill>
                  <a:srgbClr val="000000"/>
                </a:solidFill>
                <a:latin typeface="+mn-lt"/>
                <a:cs typeface="Times New Roman" panose="02020603050405020304" pitchFamily="18" charset="0"/>
              </a:rPr>
              <a:t>daro poveikį klasės darbingumui ir klimatui, keičia mokytojo ir mokinių santykių pobūdį:  įsivertinimo taikymas klasėje keičia standartinius mokytojo (vertintojo) ir mokinio (vertinamojo) vaidmenis – mokinys įgyja daugiau galių, </a:t>
            </a:r>
            <a:r>
              <a:rPr lang="lt-LT" altLang="lt-LT" sz="3200" b="1" u="sng" dirty="0">
                <a:solidFill>
                  <a:srgbClr val="000000"/>
                </a:solidFill>
                <a:latin typeface="+mn-lt"/>
                <a:cs typeface="Times New Roman" panose="02020603050405020304" pitchFamily="18" charset="0"/>
              </a:rPr>
              <a:t>prisiima atsakomybę už savo mokymąsi</a:t>
            </a:r>
            <a:r>
              <a:rPr lang="lt-LT" altLang="lt-LT" sz="3200" b="1" dirty="0">
                <a:solidFill>
                  <a:srgbClr val="000000"/>
                </a:solidFill>
                <a:latin typeface="+mn-lt"/>
                <a:cs typeface="Times New Roman" panose="02020603050405020304" pitchFamily="18" charset="0"/>
              </a:rPr>
              <a:t>.</a:t>
            </a:r>
          </a:p>
          <a:p>
            <a:pPr lvl="4" algn="just" eaLnBrk="1" hangingPunct="1">
              <a:spcBef>
                <a:spcPts val="375"/>
              </a:spcBef>
            </a:pPr>
            <a:r>
              <a:rPr lang="lt-LT" altLang="lt-LT" sz="2000" b="1" dirty="0">
                <a:solidFill>
                  <a:srgbClr val="000000"/>
                </a:solidFill>
                <a:latin typeface="Perpetua" panose="02020502060401020303" pitchFamily="18" charset="0"/>
              </a:rPr>
              <a:t>                                                         </a:t>
            </a:r>
          </a:p>
        </p:txBody>
      </p:sp>
      <p:pic>
        <p:nvPicPr>
          <p:cNvPr id="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91626" y="5589589"/>
            <a:ext cx="1033463" cy="92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190837874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checkerboard(across)">
                                      <p:cBhvr additive="repl">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1703388" y="182564"/>
            <a:ext cx="8507412" cy="123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SzTx/>
              <a:buFontTx/>
              <a:buNone/>
            </a:pPr>
            <a:r>
              <a:rPr lang="lt-LT" altLang="lt-LT" sz="3600" b="1" dirty="0">
                <a:solidFill>
                  <a:schemeClr val="accent6">
                    <a:lumMod val="50000"/>
                  </a:schemeClr>
                </a:solidFill>
                <a:latin typeface="Times New Roman" panose="02020603050405020304" pitchFamily="18" charset="0"/>
                <a:cs typeface="Times New Roman" panose="02020603050405020304" pitchFamily="18" charset="0"/>
              </a:rPr>
              <a:t>Įsivertinimo būdai gali būti įvairūs:</a:t>
            </a:r>
            <a:br>
              <a:rPr lang="lt-LT" altLang="lt-LT" sz="3600" b="1" dirty="0">
                <a:solidFill>
                  <a:schemeClr val="accent6">
                    <a:lumMod val="50000"/>
                  </a:schemeClr>
                </a:solidFill>
                <a:latin typeface="Times New Roman" panose="02020603050405020304" pitchFamily="18" charset="0"/>
                <a:cs typeface="Times New Roman" panose="02020603050405020304" pitchFamily="18" charset="0"/>
              </a:rPr>
            </a:br>
            <a:endParaRPr lang="lt-LT" altLang="lt-LT"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7588" name="Text Box 3"/>
          <p:cNvSpPr txBox="1">
            <a:spLocks noChangeArrowheads="1"/>
          </p:cNvSpPr>
          <p:nvPr/>
        </p:nvSpPr>
        <p:spPr bwMode="auto">
          <a:xfrm>
            <a:off x="571500" y="1500188"/>
            <a:ext cx="9639300" cy="436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73050" indent="-266700" eaLnBrk="0" hangingPunct="0">
              <a:tabLst>
                <a:tab pos="273050" algn="l"/>
                <a:tab pos="908050" algn="l"/>
                <a:tab pos="1822450" algn="l"/>
                <a:tab pos="2736850" algn="l"/>
                <a:tab pos="3651250" algn="l"/>
                <a:tab pos="4565650" algn="l"/>
                <a:tab pos="5480050" algn="l"/>
                <a:tab pos="6394450" algn="l"/>
                <a:tab pos="7308850" algn="l"/>
                <a:tab pos="8223250" algn="l"/>
                <a:tab pos="9137650" algn="l"/>
                <a:tab pos="10052050" algn="l"/>
                <a:tab pos="10331450"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73050" algn="l"/>
                <a:tab pos="908050" algn="l"/>
                <a:tab pos="1822450" algn="l"/>
                <a:tab pos="2736850" algn="l"/>
                <a:tab pos="3651250" algn="l"/>
                <a:tab pos="4565650" algn="l"/>
                <a:tab pos="5480050" algn="l"/>
                <a:tab pos="6394450" algn="l"/>
                <a:tab pos="7308850" algn="l"/>
                <a:tab pos="8223250" algn="l"/>
                <a:tab pos="9137650" algn="l"/>
                <a:tab pos="10052050" algn="l"/>
                <a:tab pos="10331450"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73050" algn="l"/>
                <a:tab pos="908050" algn="l"/>
                <a:tab pos="1822450" algn="l"/>
                <a:tab pos="2736850" algn="l"/>
                <a:tab pos="3651250" algn="l"/>
                <a:tab pos="4565650" algn="l"/>
                <a:tab pos="5480050" algn="l"/>
                <a:tab pos="6394450" algn="l"/>
                <a:tab pos="7308850" algn="l"/>
                <a:tab pos="8223250" algn="l"/>
                <a:tab pos="9137650" algn="l"/>
                <a:tab pos="10052050" algn="l"/>
                <a:tab pos="10331450"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73050" algn="l"/>
                <a:tab pos="908050" algn="l"/>
                <a:tab pos="1822450" algn="l"/>
                <a:tab pos="2736850" algn="l"/>
                <a:tab pos="3651250" algn="l"/>
                <a:tab pos="4565650" algn="l"/>
                <a:tab pos="5480050" algn="l"/>
                <a:tab pos="6394450" algn="l"/>
                <a:tab pos="7308850" algn="l"/>
                <a:tab pos="8223250" algn="l"/>
                <a:tab pos="9137650" algn="l"/>
                <a:tab pos="10052050" algn="l"/>
                <a:tab pos="10331450"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73050" algn="l"/>
                <a:tab pos="908050" algn="l"/>
                <a:tab pos="1822450" algn="l"/>
                <a:tab pos="2736850" algn="l"/>
                <a:tab pos="3651250" algn="l"/>
                <a:tab pos="4565650" algn="l"/>
                <a:tab pos="5480050" algn="l"/>
                <a:tab pos="6394450" algn="l"/>
                <a:tab pos="7308850" algn="l"/>
                <a:tab pos="8223250" algn="l"/>
                <a:tab pos="9137650" algn="l"/>
                <a:tab pos="10052050" algn="l"/>
                <a:tab pos="10331450"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3050" algn="l"/>
                <a:tab pos="908050" algn="l"/>
                <a:tab pos="1822450" algn="l"/>
                <a:tab pos="2736850" algn="l"/>
                <a:tab pos="3651250" algn="l"/>
                <a:tab pos="4565650" algn="l"/>
                <a:tab pos="5480050" algn="l"/>
                <a:tab pos="6394450" algn="l"/>
                <a:tab pos="7308850" algn="l"/>
                <a:tab pos="8223250" algn="l"/>
                <a:tab pos="9137650" algn="l"/>
                <a:tab pos="10052050" algn="l"/>
                <a:tab pos="10331450"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3050" algn="l"/>
                <a:tab pos="908050" algn="l"/>
                <a:tab pos="1822450" algn="l"/>
                <a:tab pos="2736850" algn="l"/>
                <a:tab pos="3651250" algn="l"/>
                <a:tab pos="4565650" algn="l"/>
                <a:tab pos="5480050" algn="l"/>
                <a:tab pos="6394450" algn="l"/>
                <a:tab pos="7308850" algn="l"/>
                <a:tab pos="8223250" algn="l"/>
                <a:tab pos="9137650" algn="l"/>
                <a:tab pos="10052050" algn="l"/>
                <a:tab pos="10331450"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3050" algn="l"/>
                <a:tab pos="908050" algn="l"/>
                <a:tab pos="1822450" algn="l"/>
                <a:tab pos="2736850" algn="l"/>
                <a:tab pos="3651250" algn="l"/>
                <a:tab pos="4565650" algn="l"/>
                <a:tab pos="5480050" algn="l"/>
                <a:tab pos="6394450" algn="l"/>
                <a:tab pos="7308850" algn="l"/>
                <a:tab pos="8223250" algn="l"/>
                <a:tab pos="9137650" algn="l"/>
                <a:tab pos="10052050" algn="l"/>
                <a:tab pos="10331450"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3050" algn="l"/>
                <a:tab pos="908050" algn="l"/>
                <a:tab pos="1822450" algn="l"/>
                <a:tab pos="2736850" algn="l"/>
                <a:tab pos="3651250" algn="l"/>
                <a:tab pos="4565650" algn="l"/>
                <a:tab pos="5480050" algn="l"/>
                <a:tab pos="6394450" algn="l"/>
                <a:tab pos="7308850" algn="l"/>
                <a:tab pos="8223250" algn="l"/>
                <a:tab pos="9137650" algn="l"/>
                <a:tab pos="10052050" algn="l"/>
                <a:tab pos="10331450" algn="l"/>
                <a:tab pos="10777538" algn="l"/>
                <a:tab pos="10779125" algn="l"/>
                <a:tab pos="1078071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575"/>
              </a:spcBef>
              <a:buSzPct val="85000"/>
            </a:pPr>
            <a:r>
              <a:rPr lang="lt-LT" altLang="lt-LT" sz="2600" dirty="0">
                <a:solidFill>
                  <a:srgbClr val="000000"/>
                </a:solidFill>
                <a:latin typeface="Perpetua" panose="02020502060401020303" pitchFamily="18" charset="0"/>
              </a:rPr>
              <a:t>	</a:t>
            </a:r>
            <a:r>
              <a:rPr lang="lt-LT" altLang="lt-LT" sz="2800" b="1" dirty="0" smtClean="0">
                <a:solidFill>
                  <a:srgbClr val="000000"/>
                </a:solidFill>
                <a:latin typeface="+mn-lt"/>
                <a:cs typeface="Times New Roman" panose="02020603050405020304" pitchFamily="18" charset="0"/>
              </a:rPr>
              <a:t>užduoties </a:t>
            </a:r>
            <a:r>
              <a:rPr lang="lt-LT" altLang="lt-LT" sz="2800" b="1" dirty="0">
                <a:solidFill>
                  <a:srgbClr val="000000"/>
                </a:solidFill>
                <a:latin typeface="+mn-lt"/>
                <a:cs typeface="Times New Roman" panose="02020603050405020304" pitchFamily="18" charset="0"/>
              </a:rPr>
              <a:t>atlikimo įvertinimas pagal pateiktą </a:t>
            </a:r>
            <a:r>
              <a:rPr lang="lt-LT" altLang="lt-LT" sz="2800" b="1" u="sng" dirty="0">
                <a:solidFill>
                  <a:srgbClr val="000000"/>
                </a:solidFill>
                <a:latin typeface="+mn-lt"/>
                <a:cs typeface="Times New Roman" panose="02020603050405020304" pitchFamily="18" charset="0"/>
              </a:rPr>
              <a:t>teisingą sprendimą </a:t>
            </a:r>
            <a:r>
              <a:rPr lang="lt-LT" altLang="lt-LT" sz="2800" b="1" dirty="0">
                <a:solidFill>
                  <a:srgbClr val="000000"/>
                </a:solidFill>
                <a:latin typeface="+mn-lt"/>
                <a:cs typeface="Times New Roman" panose="02020603050405020304" pitchFamily="18" charset="0"/>
              </a:rPr>
              <a:t>arba pagal </a:t>
            </a:r>
            <a:r>
              <a:rPr lang="lt-LT" altLang="lt-LT" sz="2800" b="1" u="sng" dirty="0">
                <a:solidFill>
                  <a:srgbClr val="000000"/>
                </a:solidFill>
                <a:latin typeface="+mn-lt"/>
                <a:cs typeface="Times New Roman" panose="02020603050405020304" pitchFamily="18" charset="0"/>
              </a:rPr>
              <a:t>pateiktus kriterijus</a:t>
            </a:r>
            <a:r>
              <a:rPr lang="lt-LT" altLang="lt-LT" sz="2800" b="1" dirty="0">
                <a:solidFill>
                  <a:srgbClr val="000000"/>
                </a:solidFill>
                <a:latin typeface="+mn-lt"/>
                <a:cs typeface="Times New Roman" panose="02020603050405020304" pitchFamily="18" charset="0"/>
              </a:rPr>
              <a:t>; </a:t>
            </a:r>
          </a:p>
          <a:p>
            <a:pPr eaLnBrk="1" hangingPunct="1">
              <a:spcBef>
                <a:spcPts val="575"/>
              </a:spcBef>
              <a:buSzPct val="85000"/>
            </a:pPr>
            <a:r>
              <a:rPr lang="lt-LT" altLang="lt-LT" sz="2800" b="1" dirty="0">
                <a:solidFill>
                  <a:srgbClr val="000000"/>
                </a:solidFill>
                <a:latin typeface="+mn-lt"/>
                <a:cs typeface="Times New Roman" panose="02020603050405020304" pitchFamily="18" charset="0"/>
              </a:rPr>
              <a:t>	</a:t>
            </a:r>
            <a:r>
              <a:rPr lang="lt-LT" altLang="lt-LT" sz="2800" b="1" dirty="0" smtClean="0">
                <a:solidFill>
                  <a:srgbClr val="000000"/>
                </a:solidFill>
                <a:latin typeface="+mn-lt"/>
                <a:cs typeface="Times New Roman" panose="02020603050405020304" pitchFamily="18" charset="0"/>
              </a:rPr>
              <a:t>mokymosi </a:t>
            </a:r>
            <a:r>
              <a:rPr lang="lt-LT" altLang="lt-LT" sz="2800" b="1" dirty="0">
                <a:solidFill>
                  <a:srgbClr val="000000"/>
                </a:solidFill>
                <a:latin typeface="+mn-lt"/>
                <a:cs typeface="Times New Roman" panose="02020603050405020304" pitchFamily="18" charset="0"/>
              </a:rPr>
              <a:t>pasiekimų įsivertinimas pagal </a:t>
            </a:r>
            <a:r>
              <a:rPr lang="lt-LT" altLang="lt-LT" sz="2800" b="1" u="sng" dirty="0">
                <a:solidFill>
                  <a:srgbClr val="000000"/>
                </a:solidFill>
                <a:latin typeface="+mn-lt"/>
                <a:cs typeface="Times New Roman" panose="02020603050405020304" pitchFamily="18" charset="0"/>
              </a:rPr>
              <a:t>iš anksto iškeltus, apmąstytus tikslus ir pagal bendrųjų programų reikalavimus</a:t>
            </a:r>
            <a:r>
              <a:rPr lang="lt-LT" altLang="lt-LT" sz="2800" b="1" dirty="0">
                <a:solidFill>
                  <a:srgbClr val="000000"/>
                </a:solidFill>
                <a:latin typeface="+mn-lt"/>
                <a:cs typeface="Times New Roman" panose="02020603050405020304" pitchFamily="18" charset="0"/>
              </a:rPr>
              <a:t>; </a:t>
            </a:r>
          </a:p>
          <a:p>
            <a:pPr eaLnBrk="1" hangingPunct="1">
              <a:spcBef>
                <a:spcPts val="575"/>
              </a:spcBef>
              <a:buSzPct val="85000"/>
            </a:pPr>
            <a:r>
              <a:rPr lang="lt-LT" altLang="lt-LT" sz="2800" b="1" dirty="0">
                <a:solidFill>
                  <a:srgbClr val="000000"/>
                </a:solidFill>
                <a:latin typeface="+mn-lt"/>
                <a:cs typeface="Times New Roman" panose="02020603050405020304" pitchFamily="18" charset="0"/>
              </a:rPr>
              <a:t>	</a:t>
            </a:r>
            <a:r>
              <a:rPr lang="lt-LT" altLang="lt-LT" sz="2800" b="1" dirty="0" smtClean="0">
                <a:solidFill>
                  <a:srgbClr val="000000"/>
                </a:solidFill>
                <a:latin typeface="+mn-lt"/>
                <a:cs typeface="Times New Roman" panose="02020603050405020304" pitchFamily="18" charset="0"/>
              </a:rPr>
              <a:t>mokymosi </a:t>
            </a:r>
            <a:r>
              <a:rPr lang="lt-LT" altLang="lt-LT" sz="2800" b="1" dirty="0">
                <a:solidFill>
                  <a:srgbClr val="000000"/>
                </a:solidFill>
                <a:latin typeface="+mn-lt"/>
                <a:cs typeface="Times New Roman" panose="02020603050405020304" pitchFamily="18" charset="0"/>
              </a:rPr>
              <a:t>pažangos įvertinimas </a:t>
            </a:r>
            <a:r>
              <a:rPr lang="lt-LT" altLang="lt-LT" sz="2800" b="1" u="sng" dirty="0">
                <a:solidFill>
                  <a:srgbClr val="000000"/>
                </a:solidFill>
                <a:latin typeface="+mn-lt"/>
                <a:cs typeface="Times New Roman" panose="02020603050405020304" pitchFamily="18" charset="0"/>
              </a:rPr>
              <a:t>pagal sukauptus mokinių darbus.</a:t>
            </a:r>
          </a:p>
          <a:p>
            <a:pPr eaLnBrk="1" hangingPunct="1">
              <a:spcBef>
                <a:spcPts val="575"/>
              </a:spcBef>
              <a:buSzPct val="85000"/>
            </a:pPr>
            <a:endParaRPr lang="lt-LT" altLang="lt-LT" sz="26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511952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2438400" y="274638"/>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3200" b="1" dirty="0">
                <a:solidFill>
                  <a:schemeClr val="accent6">
                    <a:lumMod val="50000"/>
                  </a:schemeClr>
                </a:solidFill>
                <a:latin typeface="+mn-lt"/>
                <a:cs typeface="Times New Roman" panose="02020603050405020304" pitchFamily="18" charset="0"/>
              </a:rPr>
              <a:t>Įsivertinant pamokoje orientuojamasi į mokymosi uždavinio </a:t>
            </a:r>
            <a:r>
              <a:rPr lang="lt-LT" altLang="lt-LT" sz="3200" b="1" dirty="0" smtClean="0">
                <a:solidFill>
                  <a:schemeClr val="accent6">
                    <a:lumMod val="50000"/>
                  </a:schemeClr>
                </a:solidFill>
                <a:latin typeface="+mn-lt"/>
                <a:cs typeface="Times New Roman" panose="02020603050405020304" pitchFamily="18" charset="0"/>
              </a:rPr>
              <a:t>kriterijų</a:t>
            </a:r>
            <a:endParaRPr lang="lt-LT" altLang="lt-LT" sz="3200" b="1" dirty="0">
              <a:solidFill>
                <a:schemeClr val="accent6">
                  <a:lumMod val="50000"/>
                </a:schemeClr>
              </a:solidFill>
              <a:latin typeface="+mn-lt"/>
              <a:cs typeface="Times New Roman" panose="02020603050405020304" pitchFamily="18" charset="0"/>
            </a:endParaRPr>
          </a:p>
        </p:txBody>
      </p:sp>
      <p:sp>
        <p:nvSpPr>
          <p:cNvPr id="68611" name="Text Box 2"/>
          <p:cNvSpPr txBox="1">
            <a:spLocks noChangeArrowheads="1"/>
          </p:cNvSpPr>
          <p:nvPr/>
        </p:nvSpPr>
        <p:spPr bwMode="auto">
          <a:xfrm>
            <a:off x="434340" y="1785938"/>
            <a:ext cx="9776460" cy="453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marL="541338" indent="-2286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marL="0" indent="0" eaLnBrk="1" hangingPunct="1">
              <a:spcBef>
                <a:spcPts val="575"/>
              </a:spcBef>
              <a:buClr>
                <a:srgbClr val="D34817"/>
              </a:buClr>
              <a:buSzPct val="85000"/>
            </a:pPr>
            <a:r>
              <a:rPr lang="lt-LT" altLang="lt-LT" sz="2800" b="1" dirty="0">
                <a:solidFill>
                  <a:srgbClr val="000000"/>
                </a:solidFill>
                <a:latin typeface="+mn-lt"/>
                <a:cs typeface="Times New Roman" panose="02020603050405020304" pitchFamily="18" charset="0"/>
              </a:rPr>
              <a:t>Įsivertinimas atliekamas:</a:t>
            </a:r>
          </a:p>
          <a:p>
            <a:pPr lvl="1" eaLnBrk="1" hangingPunct="1">
              <a:spcBef>
                <a:spcPts val="375"/>
              </a:spcBef>
              <a:buClr>
                <a:srgbClr val="9B2D1F"/>
              </a:buClr>
              <a:buSzPct val="85000"/>
              <a:buFont typeface="Wingdings 2" panose="05020102010507070707" pitchFamily="18" charset="2"/>
              <a:buChar char=""/>
            </a:pPr>
            <a:r>
              <a:rPr lang="lt-LT" altLang="lt-LT" sz="2400" b="1" dirty="0" smtClean="0">
                <a:solidFill>
                  <a:srgbClr val="000000"/>
                </a:solidFill>
                <a:latin typeface="+mn-lt"/>
                <a:cs typeface="Times New Roman" panose="02020603050405020304" pitchFamily="18" charset="0"/>
              </a:rPr>
              <a:t>po </a:t>
            </a:r>
            <a:r>
              <a:rPr lang="lt-LT" altLang="lt-LT" sz="2400" b="1" dirty="0">
                <a:solidFill>
                  <a:srgbClr val="000000"/>
                </a:solidFill>
                <a:latin typeface="+mn-lt"/>
                <a:cs typeface="Times New Roman" panose="02020603050405020304" pitchFamily="18" charset="0"/>
              </a:rPr>
              <a:t>kiekvienos mokymosi dalies (aiškinantis dalinio išmokimo sėkmę) ir pamokos </a:t>
            </a:r>
            <a:r>
              <a:rPr lang="lt-LT" altLang="lt-LT" sz="2400" b="1" dirty="0" smtClean="0">
                <a:solidFill>
                  <a:srgbClr val="000000"/>
                </a:solidFill>
                <a:latin typeface="+mn-lt"/>
                <a:cs typeface="Times New Roman" panose="02020603050405020304" pitchFamily="18" charset="0"/>
              </a:rPr>
              <a:t>pabaigoje</a:t>
            </a:r>
            <a:r>
              <a:rPr lang="lt-LT" altLang="lt-LT" sz="2400" b="1" dirty="0">
                <a:solidFill>
                  <a:srgbClr val="000000"/>
                </a:solidFill>
                <a:latin typeface="+mn-lt"/>
                <a:cs typeface="Times New Roman" panose="02020603050405020304" pitchFamily="18" charset="0"/>
              </a:rPr>
              <a:t>;</a:t>
            </a:r>
          </a:p>
          <a:p>
            <a:pPr lvl="1" eaLnBrk="1" hangingPunct="1">
              <a:spcBef>
                <a:spcPts val="375"/>
              </a:spcBef>
              <a:buClr>
                <a:srgbClr val="9B2D1F"/>
              </a:buClr>
              <a:buSzPct val="85000"/>
              <a:buFont typeface="Wingdings 2" panose="05020102010507070707" pitchFamily="18" charset="2"/>
              <a:buChar char=""/>
            </a:pPr>
            <a:r>
              <a:rPr lang="lt-LT" altLang="lt-LT" sz="2400" b="1" dirty="0">
                <a:solidFill>
                  <a:srgbClr val="000000"/>
                </a:solidFill>
                <a:latin typeface="+mn-lt"/>
                <a:cs typeface="Times New Roman" panose="02020603050405020304" pitchFamily="18" charset="0"/>
              </a:rPr>
              <a:t>mokymosi etapo pabaigoje (prieš atsiskaitymą ar/ir po jo</a:t>
            </a:r>
            <a:r>
              <a:rPr lang="lt-LT" altLang="lt-LT" sz="2400" b="1" dirty="0" smtClean="0">
                <a:solidFill>
                  <a:srgbClr val="000000"/>
                </a:solidFill>
                <a:latin typeface="+mn-lt"/>
                <a:cs typeface="Times New Roman" panose="02020603050405020304" pitchFamily="18" charset="0"/>
              </a:rPr>
              <a:t>);</a:t>
            </a:r>
            <a:endParaRPr lang="lt-LT" altLang="lt-LT" sz="2400" b="1" dirty="0">
              <a:solidFill>
                <a:srgbClr val="000000"/>
              </a:solidFill>
              <a:latin typeface="+mn-lt"/>
              <a:cs typeface="Times New Roman" panose="02020603050405020304" pitchFamily="18" charset="0"/>
            </a:endParaRPr>
          </a:p>
          <a:p>
            <a:pPr lvl="1" eaLnBrk="1" hangingPunct="1">
              <a:spcBef>
                <a:spcPts val="375"/>
              </a:spcBef>
              <a:buClr>
                <a:srgbClr val="9B2D1F"/>
              </a:buClr>
              <a:buSzPct val="85000"/>
              <a:buFont typeface="Wingdings 2" panose="05020102010507070707" pitchFamily="18" charset="2"/>
              <a:buChar char=""/>
            </a:pPr>
            <a:r>
              <a:rPr lang="lt-LT" altLang="lt-LT" sz="2400" b="1" dirty="0">
                <a:solidFill>
                  <a:srgbClr val="000000"/>
                </a:solidFill>
                <a:latin typeface="+mn-lt"/>
                <a:cs typeface="Times New Roman" panose="02020603050405020304" pitchFamily="18" charset="0"/>
              </a:rPr>
              <a:t>pusmečių ir metų pabaigoje</a:t>
            </a:r>
            <a:r>
              <a:rPr lang="lt-LT" altLang="lt-LT" sz="2400" b="1" dirty="0" smtClean="0">
                <a:solidFill>
                  <a:srgbClr val="000000"/>
                </a:solidFill>
                <a:latin typeface="+mn-lt"/>
                <a:cs typeface="Times New Roman" panose="02020603050405020304" pitchFamily="18" charset="0"/>
              </a:rPr>
              <a:t>.</a:t>
            </a:r>
          </a:p>
          <a:p>
            <a:pPr marL="312738" lvl="1" indent="0" eaLnBrk="1" hangingPunct="1">
              <a:spcBef>
                <a:spcPts val="375"/>
              </a:spcBef>
              <a:buClr>
                <a:srgbClr val="9B2D1F"/>
              </a:buClr>
              <a:buSzPct val="85000"/>
            </a:pPr>
            <a:endParaRPr lang="lt-LT" altLang="lt-LT" sz="2400" b="1" dirty="0">
              <a:solidFill>
                <a:srgbClr val="000000"/>
              </a:solidFill>
              <a:latin typeface="+mn-lt"/>
              <a:cs typeface="Times New Roman" panose="02020603050405020304" pitchFamily="18" charset="0"/>
            </a:endParaRPr>
          </a:p>
          <a:p>
            <a:pPr marL="0" indent="0" eaLnBrk="1" hangingPunct="1">
              <a:spcBef>
                <a:spcPts val="575"/>
              </a:spcBef>
              <a:buClr>
                <a:srgbClr val="D34817"/>
              </a:buClr>
              <a:buSzPct val="85000"/>
            </a:pPr>
            <a:r>
              <a:rPr lang="lt-LT" altLang="lt-LT" sz="2800" b="1" dirty="0">
                <a:solidFill>
                  <a:schemeClr val="accent6">
                    <a:lumMod val="50000"/>
                  </a:schemeClr>
                </a:solidFill>
                <a:latin typeface="+mn-lt"/>
                <a:cs typeface="Times New Roman" panose="02020603050405020304" pitchFamily="18" charset="0"/>
              </a:rPr>
              <a:t>Įsivertinimo </a:t>
            </a:r>
            <a:r>
              <a:rPr lang="lt-LT" altLang="lt-LT" sz="2800" b="1" dirty="0" smtClean="0">
                <a:solidFill>
                  <a:schemeClr val="accent6">
                    <a:lumMod val="50000"/>
                  </a:schemeClr>
                </a:solidFill>
                <a:latin typeface="+mn-lt"/>
                <a:cs typeface="Times New Roman" panose="02020603050405020304" pitchFamily="18" charset="0"/>
              </a:rPr>
              <a:t>tikslas - naudojantis </a:t>
            </a:r>
            <a:r>
              <a:rPr lang="lt-LT" altLang="lt-LT" sz="2800" b="1" dirty="0">
                <a:solidFill>
                  <a:schemeClr val="accent6">
                    <a:lumMod val="50000"/>
                  </a:schemeClr>
                </a:solidFill>
                <a:latin typeface="+mn-lt"/>
                <a:cs typeface="Times New Roman" panose="02020603050405020304" pitchFamily="18" charset="0"/>
              </a:rPr>
              <a:t>vertinimo informacija </a:t>
            </a:r>
            <a:r>
              <a:rPr lang="lt-LT" altLang="lt-LT" sz="2800" b="1" dirty="0" smtClean="0">
                <a:solidFill>
                  <a:schemeClr val="accent6">
                    <a:lumMod val="50000"/>
                  </a:schemeClr>
                </a:solidFill>
                <a:latin typeface="+mn-lt"/>
                <a:cs typeface="Times New Roman" panose="02020603050405020304" pitchFamily="18" charset="0"/>
              </a:rPr>
              <a:t>(išsiaiškinus</a:t>
            </a:r>
            <a:r>
              <a:rPr lang="lt-LT" altLang="lt-LT" sz="2800" b="1" dirty="0">
                <a:solidFill>
                  <a:schemeClr val="accent6">
                    <a:lumMod val="50000"/>
                  </a:schemeClr>
                </a:solidFill>
                <a:latin typeface="+mn-lt"/>
                <a:cs typeface="Times New Roman" panose="02020603050405020304" pitchFamily="18" charset="0"/>
              </a:rPr>
              <a:t>, ar  daroma pažanga, nustačius gebėjimų lygį) </a:t>
            </a:r>
            <a:r>
              <a:rPr lang="lt-LT" altLang="lt-LT" sz="2800" b="1" dirty="0" err="1">
                <a:solidFill>
                  <a:schemeClr val="accent6">
                    <a:lumMod val="50000"/>
                  </a:schemeClr>
                </a:solidFill>
                <a:latin typeface="+mn-lt"/>
                <a:cs typeface="Times New Roman" panose="02020603050405020304" pitchFamily="18" charset="0"/>
              </a:rPr>
              <a:t>tiklslingai</a:t>
            </a:r>
            <a:r>
              <a:rPr lang="lt-LT" altLang="lt-LT" sz="2800" b="1" dirty="0">
                <a:solidFill>
                  <a:schemeClr val="accent6">
                    <a:lumMod val="50000"/>
                  </a:schemeClr>
                </a:solidFill>
                <a:latin typeface="+mn-lt"/>
                <a:cs typeface="Times New Roman" panose="02020603050405020304" pitchFamily="18" charset="0"/>
              </a:rPr>
              <a:t> planuoti tolimesnį mokymą/</a:t>
            </a:r>
            <a:r>
              <a:rPr lang="lt-LT" altLang="lt-LT" sz="2800" b="1" dirty="0" err="1">
                <a:solidFill>
                  <a:schemeClr val="accent6">
                    <a:lumMod val="50000"/>
                  </a:schemeClr>
                </a:solidFill>
                <a:latin typeface="+mn-lt"/>
                <a:cs typeface="Times New Roman" panose="02020603050405020304" pitchFamily="18" charset="0"/>
              </a:rPr>
              <a:t>si</a:t>
            </a:r>
            <a:r>
              <a:rPr lang="lt-LT" altLang="lt-LT" sz="2800" b="1" dirty="0">
                <a:solidFill>
                  <a:schemeClr val="accent6">
                    <a:lumMod val="50000"/>
                  </a:schemeClr>
                </a:solidFill>
                <a:latin typeface="+mn-lt"/>
                <a:cs typeface="Times New Roman" panose="02020603050405020304" pitchFamily="18" charset="0"/>
              </a:rPr>
              <a:t>.</a:t>
            </a:r>
          </a:p>
        </p:txBody>
      </p:sp>
    </p:spTree>
    <p:extLst>
      <p:ext uri="{BB962C8B-B14F-4D97-AF65-F5344CB8AC3E}">
        <p14:creationId xmlns:p14="http://schemas.microsoft.com/office/powerpoint/2010/main" xmlns="" val="3919022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3561715" y="499270"/>
            <a:ext cx="7031038" cy="105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SzTx/>
              <a:buFontTx/>
              <a:buNone/>
            </a:pPr>
            <a:r>
              <a:rPr lang="lt-LT" altLang="lt-LT" sz="4000" b="1" dirty="0">
                <a:solidFill>
                  <a:schemeClr val="tx1"/>
                </a:solidFill>
                <a:latin typeface="+mn-lt"/>
                <a:cs typeface="Times New Roman" panose="02020603050405020304" pitchFamily="18" charset="0"/>
              </a:rPr>
              <a:t>Įsivertinimas ir refleksija</a:t>
            </a:r>
          </a:p>
        </p:txBody>
      </p:sp>
      <p:sp>
        <p:nvSpPr>
          <p:cNvPr id="22532" name="Text Box 3"/>
          <p:cNvSpPr txBox="1">
            <a:spLocks noChangeArrowheads="1"/>
          </p:cNvSpPr>
          <p:nvPr/>
        </p:nvSpPr>
        <p:spPr bwMode="auto">
          <a:xfrm>
            <a:off x="914400" y="2286000"/>
            <a:ext cx="1027557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575"/>
              </a:spcBef>
              <a:buClr>
                <a:srgbClr val="D34817"/>
              </a:buClr>
              <a:buSzPct val="85000"/>
              <a:buFont typeface="Wingdings 2" panose="05020102010507070707" pitchFamily="18" charset="2"/>
              <a:buChar char=""/>
            </a:pPr>
            <a:r>
              <a:rPr lang="lt-LT" altLang="lt-LT" sz="2600" b="1" dirty="0">
                <a:solidFill>
                  <a:schemeClr val="tx1"/>
                </a:solidFill>
                <a:latin typeface="Times New Roman" panose="02020603050405020304" pitchFamily="18" charset="0"/>
                <a:cs typeface="Times New Roman" panose="02020603050405020304" pitchFamily="18" charset="0"/>
              </a:rPr>
              <a:t>Įsivertinimas padeda mokiniams stebėti savo mokymąsi, suprasti savo gebėjimų raidą. </a:t>
            </a:r>
            <a:endParaRPr lang="lt-LT" altLang="lt-LT" sz="2600" b="1" dirty="0" smtClean="0">
              <a:solidFill>
                <a:schemeClr val="tx1"/>
              </a:solidFill>
              <a:latin typeface="Times New Roman" panose="02020603050405020304" pitchFamily="18" charset="0"/>
              <a:cs typeface="Times New Roman" panose="02020603050405020304" pitchFamily="18" charset="0"/>
            </a:endParaRPr>
          </a:p>
          <a:p>
            <a:pPr eaLnBrk="1" hangingPunct="1">
              <a:spcBef>
                <a:spcPts val="575"/>
              </a:spcBef>
              <a:buClr>
                <a:srgbClr val="D34817"/>
              </a:buClr>
              <a:buSzPct val="85000"/>
              <a:buFont typeface="Wingdings 2" panose="05020102010507070707" pitchFamily="18" charset="2"/>
              <a:buChar char=""/>
            </a:pPr>
            <a:endParaRPr lang="lt-LT" altLang="lt-LT" sz="2600" b="1" dirty="0" smtClean="0">
              <a:solidFill>
                <a:schemeClr val="tx1"/>
              </a:solidFill>
              <a:latin typeface="Times New Roman" panose="02020603050405020304" pitchFamily="18" charset="0"/>
              <a:cs typeface="Times New Roman" panose="02020603050405020304" pitchFamily="18" charset="0"/>
            </a:endParaRPr>
          </a:p>
          <a:p>
            <a:pPr eaLnBrk="1" hangingPunct="1">
              <a:spcBef>
                <a:spcPts val="575"/>
              </a:spcBef>
              <a:buClr>
                <a:srgbClr val="D34817"/>
              </a:buClr>
              <a:buSzPct val="85000"/>
              <a:buFont typeface="Wingdings 2" panose="05020102010507070707" pitchFamily="18" charset="2"/>
              <a:buChar char=""/>
            </a:pPr>
            <a:r>
              <a:rPr lang="lt-LT" altLang="lt-LT" sz="2600" b="1" u="sng" dirty="0" smtClean="0">
                <a:solidFill>
                  <a:schemeClr val="tx1"/>
                </a:solidFill>
                <a:latin typeface="Times New Roman" panose="02020603050405020304" pitchFamily="18" charset="0"/>
                <a:cs typeface="Times New Roman" panose="02020603050405020304" pitchFamily="18" charset="0"/>
              </a:rPr>
              <a:t>Refleksija</a:t>
            </a:r>
            <a:r>
              <a:rPr lang="lt-LT" altLang="lt-LT" sz="2600" b="1" dirty="0" smtClean="0">
                <a:solidFill>
                  <a:schemeClr val="tx1"/>
                </a:solidFill>
                <a:latin typeface="Times New Roman" panose="02020603050405020304" pitchFamily="18" charset="0"/>
                <a:cs typeface="Times New Roman" panose="02020603050405020304" pitchFamily="18" charset="0"/>
              </a:rPr>
              <a:t> </a:t>
            </a:r>
            <a:r>
              <a:rPr lang="lt-LT" altLang="lt-LT" sz="2600" b="1" dirty="0">
                <a:solidFill>
                  <a:schemeClr val="tx1"/>
                </a:solidFill>
                <a:latin typeface="Times New Roman" panose="02020603050405020304" pitchFamily="18" charset="0"/>
                <a:cs typeface="Times New Roman" panose="02020603050405020304" pitchFamily="18" charset="0"/>
              </a:rPr>
              <a:t>yra visapusiškesnis procesas, apimantis keletą mąstymo   komponentų, labiau orientuotas </a:t>
            </a:r>
            <a:r>
              <a:rPr lang="lt-LT" altLang="lt-LT" sz="2600" b="1" u="sng" dirty="0">
                <a:solidFill>
                  <a:schemeClr val="tx1"/>
                </a:solidFill>
                <a:latin typeface="Times New Roman" panose="02020603050405020304" pitchFamily="18" charset="0"/>
                <a:cs typeface="Times New Roman" panose="02020603050405020304" pitchFamily="18" charset="0"/>
              </a:rPr>
              <a:t>į savęs supratimą ir pažinimą</a:t>
            </a:r>
            <a:r>
              <a:rPr lang="lt-LT" altLang="lt-LT" sz="2600" b="1" dirty="0">
                <a:solidFill>
                  <a:schemeClr val="tx1"/>
                </a:solidFill>
                <a:latin typeface="Times New Roman" panose="02020603050405020304" pitchFamily="18" charset="0"/>
                <a:cs typeface="Times New Roman" panose="02020603050405020304" pitchFamily="18" charset="0"/>
              </a:rPr>
              <a:t>, o </a:t>
            </a:r>
            <a:r>
              <a:rPr lang="lt-LT" altLang="lt-LT" sz="2600" b="1" u="sng" dirty="0">
                <a:solidFill>
                  <a:schemeClr val="tx1"/>
                </a:solidFill>
                <a:latin typeface="Times New Roman" panose="02020603050405020304" pitchFamily="18" charset="0"/>
                <a:cs typeface="Times New Roman" panose="02020603050405020304" pitchFamily="18" charset="0"/>
              </a:rPr>
              <a:t>įsivertinimas</a:t>
            </a:r>
            <a:r>
              <a:rPr lang="lt-LT" altLang="lt-LT" sz="2600" b="1" dirty="0">
                <a:solidFill>
                  <a:schemeClr val="tx1"/>
                </a:solidFill>
                <a:latin typeface="Times New Roman" panose="02020603050405020304" pitchFamily="18" charset="0"/>
                <a:cs typeface="Times New Roman" panose="02020603050405020304" pitchFamily="18" charset="0"/>
              </a:rPr>
              <a:t> sietinas su konkrečia užduotimi,  konkrečiu mokymosi laikotarpiu, konkrečiais, iš anksto žinomais kriterijais. </a:t>
            </a:r>
          </a:p>
        </p:txBody>
      </p:sp>
      <p:pic>
        <p:nvPicPr>
          <p:cNvPr id="2253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7851" y="333376"/>
            <a:ext cx="1363663" cy="154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35585162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2058988" y="803275"/>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lt-LT" altLang="lt-LT"/>
          </a:p>
        </p:txBody>
      </p:sp>
      <p:sp>
        <p:nvSpPr>
          <p:cNvPr id="70660" name="Text Box 3"/>
          <p:cNvSpPr txBox="1">
            <a:spLocks noChangeArrowheads="1"/>
          </p:cNvSpPr>
          <p:nvPr/>
        </p:nvSpPr>
        <p:spPr bwMode="auto">
          <a:xfrm>
            <a:off x="880110" y="625793"/>
            <a:ext cx="9954145" cy="455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marL="0" indent="0" algn="just" eaLnBrk="1" hangingPunct="1">
              <a:spcBef>
                <a:spcPts val="575"/>
              </a:spcBef>
              <a:buClr>
                <a:srgbClr val="D34817"/>
              </a:buClr>
              <a:buSzPct val="85000"/>
            </a:pPr>
            <a:r>
              <a:rPr lang="lt-LT" altLang="lt-LT" sz="3200" b="1" dirty="0">
                <a:solidFill>
                  <a:srgbClr val="000000"/>
                </a:solidFill>
                <a:latin typeface="+mn-lt"/>
                <a:cs typeface="Times New Roman" panose="02020603050405020304" pitchFamily="18" charset="0"/>
              </a:rPr>
              <a:t>Norėdamas padėti mokiniams įsivertinti mokytojas turėtų juos aktyviai įtraukti į ugdymo procesą, skatinti kelti pamokos uždavinius ir išsiaiškinti vertinimo kriterijus</a:t>
            </a:r>
            <a:r>
              <a:rPr lang="lt-LT" altLang="lt-LT" sz="3200" b="1" dirty="0" smtClean="0">
                <a:solidFill>
                  <a:srgbClr val="000000"/>
                </a:solidFill>
                <a:latin typeface="+mn-lt"/>
                <a:cs typeface="Times New Roman" panose="02020603050405020304" pitchFamily="18" charset="0"/>
              </a:rPr>
              <a:t>.</a:t>
            </a:r>
          </a:p>
          <a:p>
            <a:pPr marL="0" indent="0" algn="just" eaLnBrk="1" hangingPunct="1">
              <a:spcBef>
                <a:spcPts val="575"/>
              </a:spcBef>
              <a:buClr>
                <a:srgbClr val="D34817"/>
              </a:buClr>
              <a:buSzPct val="85000"/>
            </a:pPr>
            <a:r>
              <a:rPr lang="lt-LT" altLang="lt-LT" sz="3200" b="1" dirty="0" smtClean="0">
                <a:solidFill>
                  <a:srgbClr val="000000"/>
                </a:solidFill>
                <a:latin typeface="+mn-lt"/>
                <a:cs typeface="Times New Roman" panose="02020603050405020304" pitchFamily="18" charset="0"/>
              </a:rPr>
              <a:t>Tačiau </a:t>
            </a:r>
            <a:r>
              <a:rPr lang="lt-LT" altLang="lt-LT" sz="3200" b="1" dirty="0">
                <a:solidFill>
                  <a:srgbClr val="000000"/>
                </a:solidFill>
                <a:latin typeface="+mn-lt"/>
                <a:cs typeface="Times New Roman" panose="02020603050405020304" pitchFamily="18" charset="0"/>
              </a:rPr>
              <a:t>taikomi įsivertinimo būdai klasėje neturėtų tapti rutina.</a:t>
            </a:r>
          </a:p>
          <a:p>
            <a:pPr eaLnBrk="1" hangingPunct="1">
              <a:spcBef>
                <a:spcPts val="575"/>
              </a:spcBef>
              <a:buSzPct val="85000"/>
            </a:pPr>
            <a:endParaRPr lang="lt-LT" altLang="lt-LT" sz="36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170551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2474913" y="350838"/>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lt-LT" altLang="lt-LT"/>
          </a:p>
        </p:txBody>
      </p:sp>
      <p:sp>
        <p:nvSpPr>
          <p:cNvPr id="63492" name="Text Box 3"/>
          <p:cNvSpPr txBox="1">
            <a:spLocks noChangeArrowheads="1"/>
          </p:cNvSpPr>
          <p:nvPr/>
        </p:nvSpPr>
        <p:spPr bwMode="auto">
          <a:xfrm>
            <a:off x="914399" y="665019"/>
            <a:ext cx="9628909"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marL="1090613"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marL="0" indent="0" algn="just" eaLnBrk="1" hangingPunct="1">
              <a:lnSpc>
                <a:spcPct val="90000"/>
              </a:lnSpc>
              <a:spcBef>
                <a:spcPts val="575"/>
              </a:spcBef>
              <a:buClr>
                <a:srgbClr val="D34817"/>
              </a:buClr>
              <a:buSzPct val="85000"/>
            </a:pPr>
            <a:r>
              <a:rPr lang="lt-LT" altLang="lt-LT" sz="2800" b="1" dirty="0">
                <a:solidFill>
                  <a:srgbClr val="000000"/>
                </a:solidFill>
                <a:latin typeface="+mn-lt"/>
                <a:cs typeface="Times New Roman" panose="02020603050405020304" pitchFamily="18" charset="0"/>
              </a:rPr>
              <a:t>Mokinio nuomonės apie savo mokymosi rezultatus pripažinimas </a:t>
            </a:r>
            <a:r>
              <a:rPr lang="lt-LT" altLang="lt-LT" sz="2800" b="1" u="sng" dirty="0">
                <a:solidFill>
                  <a:srgbClr val="000000"/>
                </a:solidFill>
                <a:latin typeface="+mn-lt"/>
                <a:cs typeface="Times New Roman" panose="02020603050405020304" pitchFamily="18" charset="0"/>
              </a:rPr>
              <a:t>didina jo mokymosi motyvaciją</a:t>
            </a:r>
            <a:r>
              <a:rPr lang="lt-LT" altLang="lt-LT" sz="2800" b="1" dirty="0">
                <a:solidFill>
                  <a:srgbClr val="000000"/>
                </a:solidFill>
                <a:latin typeface="+mn-lt"/>
                <a:cs typeface="Times New Roman" panose="02020603050405020304" pitchFamily="18" charset="0"/>
              </a:rPr>
              <a:t>. </a:t>
            </a:r>
          </a:p>
          <a:p>
            <a:pPr marL="0" indent="0" algn="just" eaLnBrk="1" hangingPunct="1">
              <a:lnSpc>
                <a:spcPct val="90000"/>
              </a:lnSpc>
              <a:spcBef>
                <a:spcPts val="575"/>
              </a:spcBef>
              <a:buClr>
                <a:srgbClr val="D34817"/>
              </a:buClr>
              <a:buSzPct val="85000"/>
            </a:pPr>
            <a:r>
              <a:rPr lang="lt-LT" altLang="lt-LT" sz="2800" b="1" dirty="0">
                <a:solidFill>
                  <a:srgbClr val="000000"/>
                </a:solidFill>
                <a:latin typeface="+mn-lt"/>
                <a:cs typeface="Times New Roman" panose="02020603050405020304" pitchFamily="18" charset="0"/>
              </a:rPr>
              <a:t>Taikant įsivertinimo strategijas mažiau dėmesio skiriama mokinių pasiekimams lyginti tarpusavyje, todėl išvengiama konkurencijos</a:t>
            </a:r>
            <a:r>
              <a:rPr lang="lt-LT" altLang="lt-LT" sz="2800" b="1" dirty="0" smtClean="0">
                <a:solidFill>
                  <a:srgbClr val="000000"/>
                </a:solidFill>
                <a:latin typeface="+mn-lt"/>
                <a:cs typeface="Times New Roman" panose="02020603050405020304" pitchFamily="18" charset="0"/>
              </a:rPr>
              <a:t>.</a:t>
            </a:r>
          </a:p>
          <a:p>
            <a:pPr marL="0" indent="0" algn="just" eaLnBrk="1" hangingPunct="1">
              <a:lnSpc>
                <a:spcPct val="90000"/>
              </a:lnSpc>
              <a:spcBef>
                <a:spcPts val="575"/>
              </a:spcBef>
              <a:buClr>
                <a:srgbClr val="D34817"/>
              </a:buClr>
              <a:buSzPct val="85000"/>
            </a:pPr>
            <a:endParaRPr lang="lt-LT" altLang="lt-LT" sz="2800" b="1" dirty="0">
              <a:solidFill>
                <a:srgbClr val="000000"/>
              </a:solidFill>
              <a:latin typeface="+mn-lt"/>
              <a:cs typeface="Times New Roman" panose="02020603050405020304" pitchFamily="18" charset="0"/>
            </a:endParaRPr>
          </a:p>
          <a:p>
            <a:pPr marL="0" indent="0" algn="just" eaLnBrk="1" hangingPunct="1">
              <a:lnSpc>
                <a:spcPct val="90000"/>
              </a:lnSpc>
              <a:spcBef>
                <a:spcPts val="575"/>
              </a:spcBef>
              <a:buClr>
                <a:srgbClr val="D34817"/>
              </a:buClr>
              <a:buSzPct val="85000"/>
            </a:pPr>
            <a:r>
              <a:rPr lang="lt-LT" altLang="lt-LT" sz="2800" b="1" dirty="0">
                <a:solidFill>
                  <a:srgbClr val="FF0000"/>
                </a:solidFill>
                <a:latin typeface="+mn-lt"/>
                <a:cs typeface="Times New Roman" panose="02020603050405020304" pitchFamily="18" charset="0"/>
              </a:rPr>
              <a:t>Vertindamas mokytojas turėtų akcentuoti mokinių asmeninę pažangą.</a:t>
            </a:r>
          </a:p>
          <a:p>
            <a:pPr eaLnBrk="1" hangingPunct="1">
              <a:lnSpc>
                <a:spcPct val="90000"/>
              </a:lnSpc>
              <a:spcBef>
                <a:spcPts val="575"/>
              </a:spcBef>
              <a:buSzPct val="85000"/>
            </a:pPr>
            <a:endParaRPr lang="lt-LT" altLang="lt-LT" sz="2600" b="1" dirty="0">
              <a:solidFill>
                <a:srgbClr val="000000"/>
              </a:solidFill>
              <a:latin typeface="Perpetua" panose="02020502060401020303" pitchFamily="18" charset="0"/>
              <a:cs typeface="Times New Roman" panose="02020603050405020304" pitchFamily="18" charset="0"/>
            </a:endParaRPr>
          </a:p>
          <a:p>
            <a:pPr lvl="3" eaLnBrk="1" hangingPunct="1">
              <a:lnSpc>
                <a:spcPct val="90000"/>
              </a:lnSpc>
              <a:spcBef>
                <a:spcPts val="375"/>
              </a:spcBef>
              <a:buClr>
                <a:srgbClr val="A28E6A"/>
              </a:buClr>
              <a:buSzPct val="80000"/>
              <a:buFont typeface="Wingdings 2" panose="05020102010507070707" pitchFamily="18" charset="2"/>
              <a:buChar char=""/>
            </a:pPr>
            <a:r>
              <a:rPr lang="lt-LT" altLang="lt-LT" sz="2000" b="1" dirty="0">
                <a:solidFill>
                  <a:srgbClr val="000000"/>
                </a:solidFill>
                <a:latin typeface="Perpetua" panose="02020502060401020303" pitchFamily="18" charset="0"/>
                <a:cs typeface="Times New Roman" panose="02020603050405020304" pitchFamily="18" charset="0"/>
              </a:rPr>
              <a:t>                                                                    </a:t>
            </a:r>
          </a:p>
        </p:txBody>
      </p:sp>
    </p:spTree>
    <p:extLst>
      <p:ext uri="{BB962C8B-B14F-4D97-AF65-F5344CB8AC3E}">
        <p14:creationId xmlns:p14="http://schemas.microsoft.com/office/powerpoint/2010/main" xmlns="" val="12066881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1981200" y="720726"/>
            <a:ext cx="8229600"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SzTx/>
              <a:buFontTx/>
              <a:buNone/>
            </a:pPr>
            <a:r>
              <a:rPr lang="lt-LT" altLang="lt-LT" sz="4000" b="1" dirty="0">
                <a:solidFill>
                  <a:schemeClr val="tx1"/>
                </a:solidFill>
                <a:latin typeface="+mn-lt"/>
              </a:rPr>
              <a:t>Temos taikinys</a:t>
            </a:r>
          </a:p>
        </p:txBody>
      </p:sp>
      <p:grpSp>
        <p:nvGrpSpPr>
          <p:cNvPr id="72707" name="Group 2"/>
          <p:cNvGrpSpPr>
            <a:grpSpLocks/>
          </p:cNvGrpSpPr>
          <p:nvPr/>
        </p:nvGrpSpPr>
        <p:grpSpPr bwMode="auto">
          <a:xfrm>
            <a:off x="3765550" y="1892300"/>
            <a:ext cx="4584700" cy="4002088"/>
            <a:chOff x="1412" y="1192"/>
            <a:chExt cx="2888" cy="2521"/>
          </a:xfrm>
        </p:grpSpPr>
        <p:sp>
          <p:nvSpPr>
            <p:cNvPr id="72708" name="AutoShape 3"/>
            <p:cNvSpPr>
              <a:spLocks noChangeArrowheads="1"/>
            </p:cNvSpPr>
            <p:nvPr/>
          </p:nvSpPr>
          <p:spPr bwMode="auto">
            <a:xfrm>
              <a:off x="1412" y="1555"/>
              <a:ext cx="2163" cy="21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3 h 21600"/>
                <a:gd name="T26" fmla="*/ 1843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 y="10800"/>
                  </a:moveTo>
                  <a:cubicBezTo>
                    <a:pt x="1080" y="16168"/>
                    <a:pt x="5432" y="20520"/>
                    <a:pt x="10800" y="20520"/>
                  </a:cubicBezTo>
                  <a:cubicBezTo>
                    <a:pt x="16168" y="20520"/>
                    <a:pt x="20520" y="16168"/>
                    <a:pt x="20520" y="10800"/>
                  </a:cubicBezTo>
                  <a:cubicBezTo>
                    <a:pt x="20520" y="5432"/>
                    <a:pt x="16168" y="1080"/>
                    <a:pt x="10800" y="1080"/>
                  </a:cubicBezTo>
                  <a:cubicBezTo>
                    <a:pt x="5432" y="1080"/>
                    <a:pt x="1080" y="5432"/>
                    <a:pt x="1080" y="10800"/>
                  </a:cubicBezTo>
                  <a:close/>
                </a:path>
              </a:pathLst>
            </a:custGeom>
            <a:solidFill>
              <a:srgbClr val="D34817"/>
            </a:solidFill>
            <a:ln w="9360">
              <a:solidFill>
                <a:srgbClr val="000000"/>
              </a:solidFill>
              <a:miter lim="800000"/>
              <a:headEnd/>
              <a:tailEnd/>
            </a:ln>
          </p:spPr>
          <p:txBody>
            <a:bodyPr wrap="none" anchor="ctr"/>
            <a:lstStyle/>
            <a:p>
              <a:endParaRPr lang="lt-LT"/>
            </a:p>
          </p:txBody>
        </p:sp>
        <p:sp>
          <p:nvSpPr>
            <p:cNvPr id="72709" name="AutoShape 4"/>
            <p:cNvSpPr>
              <a:spLocks/>
            </p:cNvSpPr>
            <p:nvPr/>
          </p:nvSpPr>
          <p:spPr bwMode="auto">
            <a:xfrm>
              <a:off x="3871" y="2367"/>
              <a:ext cx="429" cy="126"/>
            </a:xfrm>
            <a:prstGeom prst="callout2">
              <a:avLst>
                <a:gd name="adj1" fmla="val 55384"/>
                <a:gd name="adj2" fmla="val -11083"/>
                <a:gd name="adj3" fmla="val 55384"/>
                <a:gd name="adj4" fmla="val -19861"/>
                <a:gd name="adj5" fmla="val 206153"/>
                <a:gd name="adj6" fmla="val -79907"/>
              </a:avLst>
            </a:prstGeom>
            <a:noFill/>
            <a:ln w="93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1400">
                  <a:solidFill>
                    <a:srgbClr val="000000"/>
                  </a:solidFill>
                  <a:latin typeface="Times New Roman" panose="02020603050405020304" pitchFamily="18" charset="0"/>
                </a:rPr>
                <a:t>1</a:t>
              </a:r>
            </a:p>
          </p:txBody>
        </p:sp>
        <p:sp>
          <p:nvSpPr>
            <p:cNvPr id="72710" name="AutoShape 5"/>
            <p:cNvSpPr>
              <a:spLocks noChangeArrowheads="1"/>
            </p:cNvSpPr>
            <p:nvPr/>
          </p:nvSpPr>
          <p:spPr bwMode="auto">
            <a:xfrm>
              <a:off x="1520" y="1663"/>
              <a:ext cx="1946" cy="19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0 h 21600"/>
                <a:gd name="T26" fmla="*/ 18437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0" y="10800"/>
                  </a:moveTo>
                  <a:cubicBezTo>
                    <a:pt x="1200" y="16102"/>
                    <a:pt x="5498" y="20400"/>
                    <a:pt x="10800" y="20400"/>
                  </a:cubicBezTo>
                  <a:cubicBezTo>
                    <a:pt x="16102" y="20400"/>
                    <a:pt x="20400" y="16102"/>
                    <a:pt x="20400" y="10800"/>
                  </a:cubicBezTo>
                  <a:cubicBezTo>
                    <a:pt x="20400" y="5498"/>
                    <a:pt x="16102" y="1200"/>
                    <a:pt x="10800" y="1200"/>
                  </a:cubicBezTo>
                  <a:cubicBezTo>
                    <a:pt x="5498" y="1200"/>
                    <a:pt x="1200" y="5498"/>
                    <a:pt x="1200" y="10800"/>
                  </a:cubicBezTo>
                  <a:close/>
                </a:path>
              </a:pathLst>
            </a:custGeom>
            <a:solidFill>
              <a:srgbClr val="D34817"/>
            </a:solidFill>
            <a:ln w="9360">
              <a:solidFill>
                <a:srgbClr val="000000"/>
              </a:solidFill>
              <a:miter lim="800000"/>
              <a:headEnd/>
              <a:tailEnd/>
            </a:ln>
          </p:spPr>
          <p:txBody>
            <a:bodyPr wrap="none" anchor="ctr"/>
            <a:lstStyle/>
            <a:p>
              <a:endParaRPr lang="lt-LT"/>
            </a:p>
          </p:txBody>
        </p:sp>
        <p:sp>
          <p:nvSpPr>
            <p:cNvPr id="72711" name="AutoShape 6"/>
            <p:cNvSpPr>
              <a:spLocks/>
            </p:cNvSpPr>
            <p:nvPr/>
          </p:nvSpPr>
          <p:spPr bwMode="auto">
            <a:xfrm>
              <a:off x="3871" y="2236"/>
              <a:ext cx="429" cy="127"/>
            </a:xfrm>
            <a:prstGeom prst="callout2">
              <a:avLst>
                <a:gd name="adj1" fmla="val 54963"/>
                <a:gd name="adj2" fmla="val -11083"/>
                <a:gd name="adj3" fmla="val 54963"/>
                <a:gd name="adj4" fmla="val -19630"/>
                <a:gd name="adj5" fmla="val 306870"/>
                <a:gd name="adj6" fmla="val -104852"/>
              </a:avLst>
            </a:prstGeom>
            <a:noFill/>
            <a:ln w="93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1400">
                  <a:solidFill>
                    <a:srgbClr val="000000"/>
                  </a:solidFill>
                  <a:latin typeface="Times New Roman" panose="02020603050405020304" pitchFamily="18" charset="0"/>
                </a:rPr>
                <a:t>2</a:t>
              </a:r>
            </a:p>
          </p:txBody>
        </p:sp>
        <p:sp>
          <p:nvSpPr>
            <p:cNvPr id="72712" name="AutoShape 7"/>
            <p:cNvSpPr>
              <a:spLocks noChangeArrowheads="1"/>
            </p:cNvSpPr>
            <p:nvPr/>
          </p:nvSpPr>
          <p:spPr bwMode="auto">
            <a:xfrm>
              <a:off x="1629" y="1771"/>
              <a:ext cx="1729" cy="17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8 h 21600"/>
                <a:gd name="T26" fmla="*/ 18439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50" y="10800"/>
                  </a:moveTo>
                  <a:cubicBezTo>
                    <a:pt x="1350" y="16019"/>
                    <a:pt x="5581" y="20250"/>
                    <a:pt x="10800" y="20250"/>
                  </a:cubicBezTo>
                  <a:cubicBezTo>
                    <a:pt x="16019" y="20250"/>
                    <a:pt x="20250" y="16019"/>
                    <a:pt x="20250" y="10800"/>
                  </a:cubicBezTo>
                  <a:cubicBezTo>
                    <a:pt x="20250" y="5581"/>
                    <a:pt x="16019" y="1350"/>
                    <a:pt x="10800" y="1350"/>
                  </a:cubicBezTo>
                  <a:cubicBezTo>
                    <a:pt x="5581" y="1350"/>
                    <a:pt x="1350" y="5581"/>
                    <a:pt x="1350" y="10800"/>
                  </a:cubicBezTo>
                  <a:close/>
                </a:path>
              </a:pathLst>
            </a:custGeom>
            <a:solidFill>
              <a:srgbClr val="D34817"/>
            </a:solidFill>
            <a:ln w="9360">
              <a:solidFill>
                <a:srgbClr val="000000"/>
              </a:solidFill>
              <a:miter lim="800000"/>
              <a:headEnd/>
              <a:tailEnd/>
            </a:ln>
          </p:spPr>
          <p:txBody>
            <a:bodyPr wrap="none" anchor="ctr"/>
            <a:lstStyle/>
            <a:p>
              <a:endParaRPr lang="lt-LT"/>
            </a:p>
          </p:txBody>
        </p:sp>
        <p:sp>
          <p:nvSpPr>
            <p:cNvPr id="72713" name="AutoShape 8"/>
            <p:cNvSpPr>
              <a:spLocks/>
            </p:cNvSpPr>
            <p:nvPr/>
          </p:nvSpPr>
          <p:spPr bwMode="auto">
            <a:xfrm>
              <a:off x="3871" y="2106"/>
              <a:ext cx="429" cy="126"/>
            </a:xfrm>
            <a:prstGeom prst="callout2">
              <a:avLst>
                <a:gd name="adj1" fmla="val 55384"/>
                <a:gd name="adj2" fmla="val -11083"/>
                <a:gd name="adj3" fmla="val 55384"/>
                <a:gd name="adj4" fmla="val -19630"/>
                <a:gd name="adj5" fmla="val 406921"/>
                <a:gd name="adj6" fmla="val -129792"/>
              </a:avLst>
            </a:prstGeom>
            <a:noFill/>
            <a:ln w="93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1400">
                  <a:solidFill>
                    <a:srgbClr val="000000"/>
                  </a:solidFill>
                  <a:latin typeface="Times New Roman" panose="02020603050405020304" pitchFamily="18" charset="0"/>
                </a:rPr>
                <a:t>3</a:t>
              </a:r>
            </a:p>
          </p:txBody>
        </p:sp>
        <p:sp>
          <p:nvSpPr>
            <p:cNvPr id="72714" name="AutoShape 9"/>
            <p:cNvSpPr>
              <a:spLocks noChangeArrowheads="1"/>
            </p:cNvSpPr>
            <p:nvPr/>
          </p:nvSpPr>
          <p:spPr bwMode="auto">
            <a:xfrm>
              <a:off x="1737" y="1879"/>
              <a:ext cx="1512" cy="150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7 w 21600"/>
                <a:gd name="T25" fmla="*/ 3163 h 21600"/>
                <a:gd name="T26" fmla="*/ 18443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43" y="10800"/>
                  </a:moveTo>
                  <a:cubicBezTo>
                    <a:pt x="1543" y="15912"/>
                    <a:pt x="5688" y="20057"/>
                    <a:pt x="10800" y="20057"/>
                  </a:cubicBezTo>
                  <a:cubicBezTo>
                    <a:pt x="15912" y="20057"/>
                    <a:pt x="20057" y="15912"/>
                    <a:pt x="20057" y="10800"/>
                  </a:cubicBezTo>
                  <a:cubicBezTo>
                    <a:pt x="20057" y="5688"/>
                    <a:pt x="15912" y="1543"/>
                    <a:pt x="10800" y="1543"/>
                  </a:cubicBezTo>
                  <a:cubicBezTo>
                    <a:pt x="5688" y="1543"/>
                    <a:pt x="1543" y="5688"/>
                    <a:pt x="1543" y="10800"/>
                  </a:cubicBezTo>
                  <a:close/>
                </a:path>
              </a:pathLst>
            </a:custGeom>
            <a:solidFill>
              <a:srgbClr val="D34817"/>
            </a:solidFill>
            <a:ln w="9360">
              <a:solidFill>
                <a:srgbClr val="000000"/>
              </a:solidFill>
              <a:miter lim="800000"/>
              <a:headEnd/>
              <a:tailEnd/>
            </a:ln>
          </p:spPr>
          <p:txBody>
            <a:bodyPr wrap="none" anchor="ctr"/>
            <a:lstStyle/>
            <a:p>
              <a:endParaRPr lang="lt-LT"/>
            </a:p>
          </p:txBody>
        </p:sp>
        <p:sp>
          <p:nvSpPr>
            <p:cNvPr id="72715" name="AutoShape 10"/>
            <p:cNvSpPr>
              <a:spLocks/>
            </p:cNvSpPr>
            <p:nvPr/>
          </p:nvSpPr>
          <p:spPr bwMode="auto">
            <a:xfrm>
              <a:off x="3871" y="1975"/>
              <a:ext cx="429" cy="126"/>
            </a:xfrm>
            <a:prstGeom prst="callout2">
              <a:avLst>
                <a:gd name="adj1" fmla="val 54963"/>
                <a:gd name="adj2" fmla="val -11083"/>
                <a:gd name="adj3" fmla="val 54963"/>
                <a:gd name="adj4" fmla="val -19398"/>
                <a:gd name="adj5" fmla="val 506870"/>
                <a:gd name="adj6" fmla="val -154968"/>
              </a:avLst>
            </a:prstGeom>
            <a:noFill/>
            <a:ln w="93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1400">
                  <a:solidFill>
                    <a:srgbClr val="000000"/>
                  </a:solidFill>
                  <a:latin typeface="Times New Roman" panose="02020603050405020304" pitchFamily="18" charset="0"/>
                </a:rPr>
                <a:t>4</a:t>
              </a:r>
            </a:p>
          </p:txBody>
        </p:sp>
        <p:sp>
          <p:nvSpPr>
            <p:cNvPr id="72716" name="AutoShape 11"/>
            <p:cNvSpPr>
              <a:spLocks noChangeArrowheads="1"/>
            </p:cNvSpPr>
            <p:nvPr/>
          </p:nvSpPr>
          <p:spPr bwMode="auto">
            <a:xfrm>
              <a:off x="1845" y="1987"/>
              <a:ext cx="1296" cy="12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57 h 21600"/>
                <a:gd name="T26" fmla="*/ 18433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0" y="10800"/>
                  </a:moveTo>
                  <a:cubicBezTo>
                    <a:pt x="1800" y="15771"/>
                    <a:pt x="5829" y="19800"/>
                    <a:pt x="10800" y="19800"/>
                  </a:cubicBezTo>
                  <a:cubicBezTo>
                    <a:pt x="15771" y="19800"/>
                    <a:pt x="19800" y="15771"/>
                    <a:pt x="19800" y="10800"/>
                  </a:cubicBezTo>
                  <a:cubicBezTo>
                    <a:pt x="19800" y="5829"/>
                    <a:pt x="15771" y="1800"/>
                    <a:pt x="10800" y="1800"/>
                  </a:cubicBezTo>
                  <a:cubicBezTo>
                    <a:pt x="5829" y="1800"/>
                    <a:pt x="1800" y="5829"/>
                    <a:pt x="1800" y="10800"/>
                  </a:cubicBezTo>
                  <a:close/>
                </a:path>
              </a:pathLst>
            </a:custGeom>
            <a:solidFill>
              <a:srgbClr val="D34817"/>
            </a:solidFill>
            <a:ln w="9360">
              <a:solidFill>
                <a:srgbClr val="000000"/>
              </a:solidFill>
              <a:miter lim="800000"/>
              <a:headEnd/>
              <a:tailEnd/>
            </a:ln>
          </p:spPr>
          <p:txBody>
            <a:bodyPr wrap="none" anchor="ctr"/>
            <a:lstStyle/>
            <a:p>
              <a:endParaRPr lang="lt-LT"/>
            </a:p>
          </p:txBody>
        </p:sp>
        <p:sp>
          <p:nvSpPr>
            <p:cNvPr id="72717" name="AutoShape 12"/>
            <p:cNvSpPr>
              <a:spLocks/>
            </p:cNvSpPr>
            <p:nvPr/>
          </p:nvSpPr>
          <p:spPr bwMode="auto">
            <a:xfrm>
              <a:off x="3871" y="1845"/>
              <a:ext cx="429" cy="127"/>
            </a:xfrm>
            <a:prstGeom prst="callout2">
              <a:avLst>
                <a:gd name="adj1" fmla="val 55384"/>
                <a:gd name="adj2" fmla="val -11083"/>
                <a:gd name="adj3" fmla="val 55384"/>
                <a:gd name="adj4" fmla="val -19398"/>
                <a:gd name="adj5" fmla="val 606921"/>
                <a:gd name="adj6" fmla="val -179907"/>
              </a:avLst>
            </a:prstGeom>
            <a:noFill/>
            <a:ln w="93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1400">
                  <a:solidFill>
                    <a:srgbClr val="000000"/>
                  </a:solidFill>
                  <a:latin typeface="Times New Roman" panose="02020603050405020304" pitchFamily="18" charset="0"/>
                </a:rPr>
                <a:t>5</a:t>
              </a:r>
            </a:p>
          </p:txBody>
        </p:sp>
        <p:sp>
          <p:nvSpPr>
            <p:cNvPr id="72718" name="AutoShape 13"/>
            <p:cNvSpPr>
              <a:spLocks noChangeArrowheads="1"/>
            </p:cNvSpPr>
            <p:nvPr/>
          </p:nvSpPr>
          <p:spPr bwMode="auto">
            <a:xfrm>
              <a:off x="1954" y="2094"/>
              <a:ext cx="1079" cy="10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9 h 21600"/>
                <a:gd name="T26" fmla="*/ 18437 w 21600"/>
                <a:gd name="T27" fmla="*/ 1843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solidFill>
              <a:srgbClr val="D34817"/>
            </a:solidFill>
            <a:ln w="9360">
              <a:solidFill>
                <a:srgbClr val="000000"/>
              </a:solidFill>
              <a:miter lim="800000"/>
              <a:headEnd/>
              <a:tailEnd/>
            </a:ln>
          </p:spPr>
          <p:txBody>
            <a:bodyPr wrap="none" anchor="ctr"/>
            <a:lstStyle/>
            <a:p>
              <a:endParaRPr lang="lt-LT"/>
            </a:p>
          </p:txBody>
        </p:sp>
        <p:sp>
          <p:nvSpPr>
            <p:cNvPr id="72719" name="AutoShape 14"/>
            <p:cNvSpPr>
              <a:spLocks/>
            </p:cNvSpPr>
            <p:nvPr/>
          </p:nvSpPr>
          <p:spPr bwMode="auto">
            <a:xfrm>
              <a:off x="3871" y="1714"/>
              <a:ext cx="429" cy="126"/>
            </a:xfrm>
            <a:prstGeom prst="callout2">
              <a:avLst>
                <a:gd name="adj1" fmla="val 54963"/>
                <a:gd name="adj2" fmla="val -11083"/>
                <a:gd name="adj3" fmla="val 54963"/>
                <a:gd name="adj4" fmla="val -19398"/>
                <a:gd name="adj5" fmla="val 706106"/>
                <a:gd name="adj6" fmla="val -204852"/>
              </a:avLst>
            </a:prstGeom>
            <a:noFill/>
            <a:ln w="93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1400">
                  <a:solidFill>
                    <a:srgbClr val="000000"/>
                  </a:solidFill>
                  <a:latin typeface="Times New Roman" panose="02020603050405020304" pitchFamily="18" charset="0"/>
                </a:rPr>
                <a:t>6</a:t>
              </a:r>
            </a:p>
          </p:txBody>
        </p:sp>
        <p:sp>
          <p:nvSpPr>
            <p:cNvPr id="72720" name="AutoShape 15"/>
            <p:cNvSpPr>
              <a:spLocks noChangeArrowheads="1"/>
            </p:cNvSpPr>
            <p:nvPr/>
          </p:nvSpPr>
          <p:spPr bwMode="auto">
            <a:xfrm>
              <a:off x="2062" y="2203"/>
              <a:ext cx="862" cy="8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7 w 21600"/>
                <a:gd name="T25" fmla="*/ 3161 h 21600"/>
                <a:gd name="T26" fmla="*/ 18443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00" y="10800"/>
                  </a:moveTo>
                  <a:cubicBezTo>
                    <a:pt x="2700" y="15274"/>
                    <a:pt x="6326" y="18900"/>
                    <a:pt x="10800" y="18900"/>
                  </a:cubicBezTo>
                  <a:cubicBezTo>
                    <a:pt x="15274" y="18900"/>
                    <a:pt x="18900" y="15274"/>
                    <a:pt x="18900" y="10800"/>
                  </a:cubicBezTo>
                  <a:cubicBezTo>
                    <a:pt x="18900" y="6326"/>
                    <a:pt x="15274" y="2700"/>
                    <a:pt x="10800" y="2700"/>
                  </a:cubicBezTo>
                  <a:cubicBezTo>
                    <a:pt x="6326" y="2700"/>
                    <a:pt x="2700" y="6326"/>
                    <a:pt x="2700" y="10800"/>
                  </a:cubicBezTo>
                  <a:close/>
                </a:path>
              </a:pathLst>
            </a:custGeom>
            <a:solidFill>
              <a:srgbClr val="D34817"/>
            </a:solidFill>
            <a:ln w="9360">
              <a:solidFill>
                <a:srgbClr val="000000"/>
              </a:solidFill>
              <a:miter lim="800000"/>
              <a:headEnd/>
              <a:tailEnd/>
            </a:ln>
          </p:spPr>
          <p:txBody>
            <a:bodyPr wrap="none" anchor="ctr"/>
            <a:lstStyle/>
            <a:p>
              <a:endParaRPr lang="lt-LT"/>
            </a:p>
          </p:txBody>
        </p:sp>
        <p:sp>
          <p:nvSpPr>
            <p:cNvPr id="72721" name="AutoShape 16"/>
            <p:cNvSpPr>
              <a:spLocks/>
            </p:cNvSpPr>
            <p:nvPr/>
          </p:nvSpPr>
          <p:spPr bwMode="auto">
            <a:xfrm>
              <a:off x="3871" y="1584"/>
              <a:ext cx="429" cy="127"/>
            </a:xfrm>
            <a:prstGeom prst="callout2">
              <a:avLst>
                <a:gd name="adj1" fmla="val 55384"/>
                <a:gd name="adj2" fmla="val -11083"/>
                <a:gd name="adj3" fmla="val 55384"/>
                <a:gd name="adj4" fmla="val -19398"/>
                <a:gd name="adj5" fmla="val 806921"/>
                <a:gd name="adj6" fmla="val -229792"/>
              </a:avLst>
            </a:prstGeom>
            <a:noFill/>
            <a:ln w="93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1400">
                  <a:solidFill>
                    <a:srgbClr val="000000"/>
                  </a:solidFill>
                  <a:latin typeface="Times New Roman" panose="02020603050405020304" pitchFamily="18" charset="0"/>
                </a:rPr>
                <a:t>7</a:t>
              </a:r>
            </a:p>
          </p:txBody>
        </p:sp>
        <p:sp>
          <p:nvSpPr>
            <p:cNvPr id="72722" name="AutoShape 17"/>
            <p:cNvSpPr>
              <a:spLocks noChangeArrowheads="1"/>
            </p:cNvSpPr>
            <p:nvPr/>
          </p:nvSpPr>
          <p:spPr bwMode="auto">
            <a:xfrm>
              <a:off x="2170" y="2311"/>
              <a:ext cx="646" cy="6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6 w 21600"/>
                <a:gd name="T25" fmla="*/ 3153 h 21600"/>
                <a:gd name="T26" fmla="*/ 18424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solidFill>
              <a:srgbClr val="D34817"/>
            </a:solidFill>
            <a:ln w="9360">
              <a:solidFill>
                <a:srgbClr val="000000"/>
              </a:solidFill>
              <a:miter lim="800000"/>
              <a:headEnd/>
              <a:tailEnd/>
            </a:ln>
          </p:spPr>
          <p:txBody>
            <a:bodyPr wrap="none" anchor="ctr"/>
            <a:lstStyle/>
            <a:p>
              <a:endParaRPr lang="lt-LT"/>
            </a:p>
          </p:txBody>
        </p:sp>
        <p:sp>
          <p:nvSpPr>
            <p:cNvPr id="72723" name="AutoShape 18"/>
            <p:cNvSpPr>
              <a:spLocks/>
            </p:cNvSpPr>
            <p:nvPr/>
          </p:nvSpPr>
          <p:spPr bwMode="auto">
            <a:xfrm>
              <a:off x="3871" y="1453"/>
              <a:ext cx="429" cy="126"/>
            </a:xfrm>
            <a:prstGeom prst="callout2">
              <a:avLst>
                <a:gd name="adj1" fmla="val 54963"/>
                <a:gd name="adj2" fmla="val -11083"/>
                <a:gd name="adj3" fmla="val 54963"/>
                <a:gd name="adj4" fmla="val -19398"/>
                <a:gd name="adj5" fmla="val 906870"/>
                <a:gd name="adj6" fmla="val -254968"/>
              </a:avLst>
            </a:prstGeom>
            <a:noFill/>
            <a:ln w="93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1400">
                  <a:solidFill>
                    <a:srgbClr val="000000"/>
                  </a:solidFill>
                  <a:latin typeface="Times New Roman" panose="02020603050405020304" pitchFamily="18" charset="0"/>
                </a:rPr>
                <a:t>8</a:t>
              </a:r>
            </a:p>
          </p:txBody>
        </p:sp>
        <p:sp>
          <p:nvSpPr>
            <p:cNvPr id="72724" name="AutoShape 19"/>
            <p:cNvSpPr>
              <a:spLocks noChangeArrowheads="1"/>
            </p:cNvSpPr>
            <p:nvPr/>
          </p:nvSpPr>
          <p:spPr bwMode="auto">
            <a:xfrm>
              <a:off x="2279" y="2419"/>
              <a:ext cx="429" cy="4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2 w 21600"/>
                <a:gd name="T25" fmla="*/ 3179 h 21600"/>
                <a:gd name="T26" fmla="*/ 18428 w 21600"/>
                <a:gd name="T27" fmla="*/ 1842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D34817"/>
            </a:solidFill>
            <a:ln w="9360">
              <a:solidFill>
                <a:srgbClr val="000000"/>
              </a:solidFill>
              <a:miter lim="800000"/>
              <a:headEnd/>
              <a:tailEnd/>
            </a:ln>
          </p:spPr>
          <p:txBody>
            <a:bodyPr wrap="none" anchor="ctr"/>
            <a:lstStyle/>
            <a:p>
              <a:endParaRPr lang="lt-LT"/>
            </a:p>
          </p:txBody>
        </p:sp>
        <p:sp>
          <p:nvSpPr>
            <p:cNvPr id="72725" name="AutoShape 20"/>
            <p:cNvSpPr>
              <a:spLocks/>
            </p:cNvSpPr>
            <p:nvPr/>
          </p:nvSpPr>
          <p:spPr bwMode="auto">
            <a:xfrm>
              <a:off x="3871" y="1323"/>
              <a:ext cx="429" cy="127"/>
            </a:xfrm>
            <a:prstGeom prst="callout2">
              <a:avLst>
                <a:gd name="adj1" fmla="val 55384"/>
                <a:gd name="adj2" fmla="val -11083"/>
                <a:gd name="adj3" fmla="val 55384"/>
                <a:gd name="adj4" fmla="val -19398"/>
                <a:gd name="adj5" fmla="val 1006921"/>
                <a:gd name="adj6" fmla="val -279907"/>
              </a:avLst>
            </a:prstGeom>
            <a:noFill/>
            <a:ln w="93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1400">
                  <a:solidFill>
                    <a:srgbClr val="000000"/>
                  </a:solidFill>
                  <a:latin typeface="Times New Roman" panose="02020603050405020304" pitchFamily="18" charset="0"/>
                </a:rPr>
                <a:t>9</a:t>
              </a:r>
            </a:p>
          </p:txBody>
        </p:sp>
        <p:sp>
          <p:nvSpPr>
            <p:cNvPr id="72726" name="Oval 21"/>
            <p:cNvSpPr>
              <a:spLocks noChangeArrowheads="1"/>
            </p:cNvSpPr>
            <p:nvPr/>
          </p:nvSpPr>
          <p:spPr bwMode="auto">
            <a:xfrm>
              <a:off x="2387" y="2527"/>
              <a:ext cx="213" cy="212"/>
            </a:xfrm>
            <a:prstGeom prst="ellipse">
              <a:avLst/>
            </a:prstGeom>
            <a:solidFill>
              <a:srgbClr val="D34817"/>
            </a:solidFill>
            <a:ln w="9360">
              <a:solidFill>
                <a:srgbClr val="000000"/>
              </a:solidFill>
              <a:miter lim="800000"/>
              <a:headEnd/>
              <a:tailEnd/>
            </a:ln>
          </p:spPr>
          <p:txBody>
            <a:bodyPr wrap="none" anchor="ctr"/>
            <a:lstStyle/>
            <a:p>
              <a:endParaRPr lang="lt-LT" altLang="lt-LT"/>
            </a:p>
          </p:txBody>
        </p:sp>
        <p:sp>
          <p:nvSpPr>
            <p:cNvPr id="72727" name="AutoShape 22"/>
            <p:cNvSpPr>
              <a:spLocks/>
            </p:cNvSpPr>
            <p:nvPr/>
          </p:nvSpPr>
          <p:spPr bwMode="auto">
            <a:xfrm>
              <a:off x="3871" y="1192"/>
              <a:ext cx="429" cy="126"/>
            </a:xfrm>
            <a:prstGeom prst="callout2">
              <a:avLst>
                <a:gd name="adj1" fmla="val 54963"/>
                <a:gd name="adj2" fmla="val -11083"/>
                <a:gd name="adj3" fmla="val 54963"/>
                <a:gd name="adj4" fmla="val -19398"/>
                <a:gd name="adj5" fmla="val 1106870"/>
                <a:gd name="adj6" fmla="val -317319"/>
              </a:avLst>
            </a:prstGeom>
            <a:noFill/>
            <a:ln w="93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1400">
                  <a:solidFill>
                    <a:srgbClr val="000000"/>
                  </a:solidFill>
                  <a:latin typeface="Times New Roman" panose="02020603050405020304" pitchFamily="18" charset="0"/>
                </a:rPr>
                <a:t>10</a:t>
              </a:r>
            </a:p>
          </p:txBody>
        </p:sp>
      </p:grpSp>
    </p:spTree>
    <p:extLst>
      <p:ext uri="{BB962C8B-B14F-4D97-AF65-F5344CB8AC3E}">
        <p14:creationId xmlns:p14="http://schemas.microsoft.com/office/powerpoint/2010/main" xmlns="" val="2623743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www.ugdome.lt/kompetencijos5-8/wp-content/uploads/2012/03/2-priedas.-Pazangos-isivertinima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66988" y="620714"/>
            <a:ext cx="6953250" cy="521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3799606"/>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1981200" y="457200"/>
            <a:ext cx="82296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4000" b="1" dirty="0">
                <a:solidFill>
                  <a:schemeClr val="tx1"/>
                </a:solidFill>
                <a:latin typeface="+mn-lt"/>
                <a:cs typeface="DokChampa" panose="020B0604020202020204" pitchFamily="34" charset="-34"/>
              </a:rPr>
              <a:t>Sėkmės pamokoje įsivertinimas</a:t>
            </a:r>
          </a:p>
        </p:txBody>
      </p:sp>
      <p:graphicFrame>
        <p:nvGraphicFramePr>
          <p:cNvPr id="2" name="Group 2"/>
          <p:cNvGraphicFramePr>
            <a:graphicFrameLocks noGrp="1"/>
          </p:cNvGraphicFramePr>
          <p:nvPr/>
        </p:nvGraphicFramePr>
        <p:xfrm>
          <a:off x="1981200" y="1981200"/>
          <a:ext cx="8231188" cy="3754438"/>
        </p:xfrm>
        <a:graphic>
          <a:graphicData uri="http://schemas.openxmlformats.org/drawingml/2006/table">
            <a:tbl>
              <a:tblPr/>
              <a:tblGrid>
                <a:gridCol w="5330825"/>
                <a:gridCol w="2900363"/>
              </a:tblGrid>
              <a:tr h="1072095">
                <a:tc>
                  <a:txBody>
                    <a:bodyPr/>
                    <a:lstStyle/>
                    <a:p>
                      <a:pPr marL="0" marR="0" lvl="0" indent="0" algn="l" defTabSz="449263" rtl="0" eaLnBrk="1" fontAlgn="base" latinLnBrk="0" hangingPunct="1">
                        <a:lnSpc>
                          <a:spcPct val="8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3200" b="1" i="0" u="none" strike="noStrike" cap="none" normalizeH="0" baseline="0" dirty="0" smtClean="0">
                          <a:ln>
                            <a:noFill/>
                          </a:ln>
                          <a:solidFill>
                            <a:srgbClr val="FFFFFF"/>
                          </a:solidFill>
                          <a:effectLst/>
                          <a:latin typeface="Perpetua" pitchFamily="16" charset="0"/>
                          <a:ea typeface="Microsoft YaHei" charset="-122"/>
                        </a:rPr>
                        <a:t>Suprantu, gebu, galiu paaiškinti kitam</a:t>
                      </a:r>
                    </a:p>
                  </a:txBody>
                  <a:tcPr marL="90000" marR="90000" marT="207076" marB="45721" horzOverflow="overflow">
                    <a:lnL>
                      <a:noFill/>
                    </a:lnL>
                    <a:lnR>
                      <a:noFill/>
                    </a:lnR>
                    <a:lnT>
                      <a:noFill/>
                    </a:lnT>
                    <a:lnB>
                      <a:noFill/>
                    </a:lnB>
                    <a:lnTlToBr>
                      <a:noFill/>
                    </a:lnTlToBr>
                    <a:lnBlToTr>
                      <a:noFill/>
                    </a:lnBlToTr>
                    <a:solidFill>
                      <a:srgbClr val="D34817"/>
                    </a:solidFill>
                  </a:tcPr>
                </a:tc>
                <a:tc>
                  <a:txBody>
                    <a:bodyPr/>
                    <a:lstStyle/>
                    <a:p>
                      <a:pPr marL="0" marR="0" lvl="0" indent="0" algn="ctr" defTabSz="449263" rtl="0" eaLnBrk="1" fontAlgn="base" latinLnBrk="0" hangingPunct="1">
                        <a:lnSpc>
                          <a:spcPct val="8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4000" b="1" i="0" u="none" strike="noStrike" cap="none" normalizeH="0" baseline="0" smtClean="0">
                          <a:ln>
                            <a:noFill/>
                          </a:ln>
                          <a:solidFill>
                            <a:srgbClr val="FFFFFF"/>
                          </a:solidFill>
                          <a:effectLst/>
                          <a:latin typeface="Perpetua" pitchFamily="16" charset="0"/>
                          <a:ea typeface="Microsoft YaHei" charset="-122"/>
                        </a:rPr>
                        <a:t>3</a:t>
                      </a:r>
                    </a:p>
                  </a:txBody>
                  <a:tcPr marL="90000" marR="90000" marT="247326" marB="45721" horzOverflow="overflow">
                    <a:lnL>
                      <a:noFill/>
                    </a:lnL>
                    <a:lnR>
                      <a:noFill/>
                    </a:lnR>
                    <a:lnT>
                      <a:noFill/>
                    </a:lnT>
                    <a:lnB>
                      <a:noFill/>
                    </a:lnB>
                    <a:lnTlToBr>
                      <a:noFill/>
                    </a:lnTlToBr>
                    <a:lnBlToTr>
                      <a:noFill/>
                    </a:lnBlToTr>
                    <a:solidFill>
                      <a:srgbClr val="D34817"/>
                    </a:solidFill>
                  </a:tcPr>
                </a:tc>
              </a:tr>
              <a:tr h="1072095">
                <a:tc>
                  <a:txBody>
                    <a:bodyPr/>
                    <a:lstStyle/>
                    <a:p>
                      <a:pPr marL="0" marR="0" lvl="0" indent="0" algn="l" defTabSz="449263" rtl="0" eaLnBrk="1" fontAlgn="base" latinLnBrk="0" hangingPunct="1">
                        <a:lnSpc>
                          <a:spcPct val="8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3200" b="1" i="0" u="none" strike="noStrike" cap="none" normalizeH="0" baseline="0" dirty="0" smtClean="0">
                          <a:ln>
                            <a:noFill/>
                          </a:ln>
                          <a:solidFill>
                            <a:srgbClr val="000000"/>
                          </a:solidFill>
                          <a:effectLst/>
                          <a:latin typeface="Perpetua" pitchFamily="16" charset="0"/>
                          <a:ea typeface="Microsoft YaHei" charset="-122"/>
                        </a:rPr>
                        <a:t>Suprantu, gebu, bet </a:t>
                      </a:r>
                      <a:r>
                        <a:rPr kumimoji="0" lang="lt-LT" sz="3200" b="1" i="0" u="none" strike="noStrike" cap="none" normalizeH="0" baseline="0" dirty="0" err="1" smtClean="0">
                          <a:ln>
                            <a:noFill/>
                          </a:ln>
                          <a:solidFill>
                            <a:srgbClr val="000000"/>
                          </a:solidFill>
                          <a:effectLst/>
                          <a:latin typeface="Perpetua" pitchFamily="16" charset="0"/>
                          <a:ea typeface="Microsoft YaHei" charset="-122"/>
                        </a:rPr>
                        <a:t>nagaliu</a:t>
                      </a:r>
                      <a:r>
                        <a:rPr kumimoji="0" lang="lt-LT" sz="3200" b="1" i="0" u="none" strike="noStrike" cap="none" normalizeH="0" baseline="0" dirty="0" smtClean="0">
                          <a:ln>
                            <a:noFill/>
                          </a:ln>
                          <a:solidFill>
                            <a:srgbClr val="000000"/>
                          </a:solidFill>
                          <a:effectLst/>
                          <a:latin typeface="Perpetua" pitchFamily="16" charset="0"/>
                          <a:ea typeface="Microsoft YaHei" charset="-122"/>
                        </a:rPr>
                        <a:t> paaiškinti kitam</a:t>
                      </a:r>
                    </a:p>
                  </a:txBody>
                  <a:tcPr marL="90000" marR="90000" marT="207076" marB="45721" horzOverflow="overflow">
                    <a:lnL>
                      <a:noFill/>
                    </a:lnL>
                    <a:lnR>
                      <a:noFill/>
                    </a:lnR>
                    <a:lnT>
                      <a:noFill/>
                    </a:lnT>
                    <a:lnB>
                      <a:noFill/>
                    </a:lnB>
                    <a:lnTlToBr>
                      <a:noFill/>
                    </a:lnTlToBr>
                    <a:lnBlToTr>
                      <a:noFill/>
                    </a:lnBlToTr>
                    <a:solidFill>
                      <a:srgbClr val="EFCFCC"/>
                    </a:solidFill>
                  </a:tcPr>
                </a:tc>
                <a:tc>
                  <a:txBody>
                    <a:bodyPr/>
                    <a:lstStyle/>
                    <a:p>
                      <a:pPr marL="0" marR="0" lvl="0" indent="0" algn="ctr" defTabSz="449263" rtl="0" eaLnBrk="1" fontAlgn="base" latinLnBrk="0" hangingPunct="1">
                        <a:lnSpc>
                          <a:spcPct val="8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4000" b="1" i="0" u="none" strike="noStrike" cap="none" normalizeH="0" baseline="0" smtClean="0">
                          <a:ln>
                            <a:noFill/>
                          </a:ln>
                          <a:solidFill>
                            <a:srgbClr val="000000"/>
                          </a:solidFill>
                          <a:effectLst/>
                          <a:latin typeface="Perpetua" pitchFamily="16" charset="0"/>
                          <a:ea typeface="Microsoft YaHei" charset="-122"/>
                        </a:rPr>
                        <a:t>2</a:t>
                      </a:r>
                    </a:p>
                  </a:txBody>
                  <a:tcPr marL="90000" marR="90000" marT="247326" marB="45721" horzOverflow="overflow">
                    <a:lnL>
                      <a:noFill/>
                    </a:lnL>
                    <a:lnR>
                      <a:noFill/>
                    </a:lnR>
                    <a:lnT>
                      <a:noFill/>
                    </a:lnT>
                    <a:lnB>
                      <a:noFill/>
                    </a:lnB>
                    <a:lnTlToBr>
                      <a:noFill/>
                    </a:lnTlToBr>
                    <a:lnBlToTr>
                      <a:noFill/>
                    </a:lnBlToTr>
                    <a:solidFill>
                      <a:srgbClr val="EFCFCC"/>
                    </a:solidFill>
                  </a:tcPr>
                </a:tc>
              </a:tr>
              <a:tr h="805124">
                <a:tc>
                  <a:txBody>
                    <a:bodyPr/>
                    <a:lstStyle/>
                    <a:p>
                      <a:pPr marL="0" marR="0" lvl="0" indent="0" algn="l" defTabSz="449263" rtl="0" eaLnBrk="1" fontAlgn="base" latinLnBrk="0" hangingPunct="1">
                        <a:lnSpc>
                          <a:spcPct val="8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3200" b="1" i="0" u="none" strike="noStrike" cap="none" normalizeH="0" baseline="0" smtClean="0">
                          <a:ln>
                            <a:noFill/>
                          </a:ln>
                          <a:solidFill>
                            <a:srgbClr val="000000"/>
                          </a:solidFill>
                          <a:effectLst/>
                          <a:latin typeface="Perpetua" pitchFamily="16" charset="0"/>
                          <a:ea typeface="Microsoft YaHei" charset="-122"/>
                        </a:rPr>
                        <a:t>Suprantu, bet negebu</a:t>
                      </a:r>
                    </a:p>
                  </a:txBody>
                  <a:tcPr marL="90000" marR="90000" marT="207076" marB="45721" horzOverflow="overflow">
                    <a:lnL>
                      <a:noFill/>
                    </a:lnL>
                    <a:lnR>
                      <a:noFill/>
                    </a:lnR>
                    <a:lnT>
                      <a:noFill/>
                    </a:lnT>
                    <a:lnB>
                      <a:noFill/>
                    </a:lnB>
                    <a:lnTlToBr>
                      <a:noFill/>
                    </a:lnTlToBr>
                    <a:lnBlToTr>
                      <a:noFill/>
                    </a:lnBlToTr>
                    <a:solidFill>
                      <a:srgbClr val="F7E9E7"/>
                    </a:solidFill>
                  </a:tcPr>
                </a:tc>
                <a:tc>
                  <a:txBody>
                    <a:bodyPr/>
                    <a:lstStyle/>
                    <a:p>
                      <a:pPr marL="0" marR="0" lvl="0" indent="0" algn="ctr" defTabSz="449263" rtl="0" eaLnBrk="1" fontAlgn="base" latinLnBrk="0" hangingPunct="1">
                        <a:lnSpc>
                          <a:spcPct val="8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4000" b="1" i="0" u="none" strike="noStrike" cap="none" normalizeH="0" baseline="0" smtClean="0">
                          <a:ln>
                            <a:noFill/>
                          </a:ln>
                          <a:solidFill>
                            <a:srgbClr val="000000"/>
                          </a:solidFill>
                          <a:effectLst/>
                          <a:latin typeface="Perpetua" pitchFamily="16" charset="0"/>
                          <a:ea typeface="Microsoft YaHei" charset="-122"/>
                        </a:rPr>
                        <a:t>1</a:t>
                      </a:r>
                    </a:p>
                  </a:txBody>
                  <a:tcPr marL="90000" marR="90000" marT="247326" marB="45721" horzOverflow="overflow">
                    <a:lnL>
                      <a:noFill/>
                    </a:lnL>
                    <a:lnR>
                      <a:noFill/>
                    </a:lnR>
                    <a:lnT>
                      <a:noFill/>
                    </a:lnT>
                    <a:lnB>
                      <a:noFill/>
                    </a:lnB>
                    <a:lnTlToBr>
                      <a:noFill/>
                    </a:lnTlToBr>
                    <a:lnBlToTr>
                      <a:noFill/>
                    </a:lnBlToTr>
                    <a:solidFill>
                      <a:srgbClr val="F7E9E7"/>
                    </a:solidFill>
                  </a:tcPr>
                </a:tc>
              </a:tr>
              <a:tr h="805124">
                <a:tc>
                  <a:txBody>
                    <a:bodyPr/>
                    <a:lstStyle/>
                    <a:p>
                      <a:pPr marL="0" marR="0" lvl="0" indent="0" algn="l" defTabSz="449263" rtl="0" eaLnBrk="1" fontAlgn="base" latinLnBrk="0" hangingPunct="1">
                        <a:lnSpc>
                          <a:spcPct val="8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3200" b="1" i="0" u="none" strike="noStrike" cap="none" normalizeH="0" baseline="0" smtClean="0">
                          <a:ln>
                            <a:noFill/>
                          </a:ln>
                          <a:solidFill>
                            <a:srgbClr val="000000"/>
                          </a:solidFill>
                          <a:effectLst/>
                          <a:latin typeface="Perpetua" pitchFamily="16" charset="0"/>
                          <a:ea typeface="Microsoft YaHei" charset="-122"/>
                        </a:rPr>
                        <a:t>Nesuprantu ir negebu</a:t>
                      </a:r>
                    </a:p>
                  </a:txBody>
                  <a:tcPr marL="90000" marR="90000" marT="207076" marB="45721" horzOverflow="overflow">
                    <a:lnL>
                      <a:noFill/>
                    </a:lnL>
                    <a:lnR>
                      <a:noFill/>
                    </a:lnR>
                    <a:lnT>
                      <a:noFill/>
                    </a:lnT>
                    <a:lnB>
                      <a:noFill/>
                    </a:lnB>
                    <a:lnTlToBr>
                      <a:noFill/>
                    </a:lnTlToBr>
                    <a:lnBlToTr>
                      <a:noFill/>
                    </a:lnBlToTr>
                    <a:solidFill>
                      <a:srgbClr val="EFCFCC"/>
                    </a:solidFill>
                  </a:tcPr>
                </a:tc>
                <a:tc>
                  <a:txBody>
                    <a:bodyPr/>
                    <a:lstStyle/>
                    <a:p>
                      <a:pPr marL="0" marR="0" lvl="0" indent="0" algn="ctr" defTabSz="449263" rtl="0" eaLnBrk="1" fontAlgn="base" latinLnBrk="0" hangingPunct="1">
                        <a:lnSpc>
                          <a:spcPct val="8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4000" b="1" i="0" u="none" strike="noStrike" cap="none" normalizeH="0" baseline="0" smtClean="0">
                          <a:ln>
                            <a:noFill/>
                          </a:ln>
                          <a:solidFill>
                            <a:srgbClr val="000000"/>
                          </a:solidFill>
                          <a:effectLst/>
                          <a:latin typeface="Perpetua" pitchFamily="16" charset="0"/>
                          <a:ea typeface="Microsoft YaHei" charset="-122"/>
                        </a:rPr>
                        <a:t>0</a:t>
                      </a:r>
                    </a:p>
                  </a:txBody>
                  <a:tcPr marL="90000" marR="90000" marT="247326" marB="45721" horzOverflow="overflow">
                    <a:lnL>
                      <a:noFill/>
                    </a:lnL>
                    <a:lnR>
                      <a:noFill/>
                    </a:lnR>
                    <a:lnT>
                      <a:noFill/>
                    </a:lnT>
                    <a:lnB>
                      <a:noFill/>
                    </a:lnB>
                    <a:lnTlToBr>
                      <a:noFill/>
                    </a:lnTlToBr>
                    <a:lnBlToTr>
                      <a:noFill/>
                    </a:lnBlToTr>
                    <a:solidFill>
                      <a:srgbClr val="EFCFCC"/>
                    </a:solidFill>
                  </a:tcPr>
                </a:tc>
              </a:tr>
            </a:tbl>
          </a:graphicData>
        </a:graphic>
      </p:graphicFrame>
    </p:spTree>
    <p:extLst>
      <p:ext uri="{BB962C8B-B14F-4D97-AF65-F5344CB8AC3E}">
        <p14:creationId xmlns:p14="http://schemas.microsoft.com/office/powerpoint/2010/main" xmlns="" val="40543690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1981200" y="285750"/>
            <a:ext cx="8229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SzTx/>
              <a:buFontTx/>
              <a:buNone/>
            </a:pPr>
            <a:r>
              <a:rPr lang="lt-LT" altLang="lt-LT" sz="4000" b="1" dirty="0">
                <a:solidFill>
                  <a:schemeClr val="tx1"/>
                </a:solidFill>
                <a:latin typeface="+mn-lt"/>
              </a:rPr>
              <a:t>Mokinių veiklos tempo stebėjimo ir pažangos matavimo lentelė</a:t>
            </a:r>
          </a:p>
        </p:txBody>
      </p:sp>
      <p:graphicFrame>
        <p:nvGraphicFramePr>
          <p:cNvPr id="2" name="Group 2"/>
          <p:cNvGraphicFramePr>
            <a:graphicFrameLocks noGrp="1"/>
          </p:cNvGraphicFramePr>
          <p:nvPr/>
        </p:nvGraphicFramePr>
        <p:xfrm>
          <a:off x="1981200" y="1981200"/>
          <a:ext cx="8231188" cy="4146550"/>
        </p:xfrm>
        <a:graphic>
          <a:graphicData uri="http://schemas.openxmlformats.org/drawingml/2006/table">
            <a:tbl>
              <a:tblPr/>
              <a:tblGrid>
                <a:gridCol w="1371600"/>
                <a:gridCol w="1371600"/>
                <a:gridCol w="1373188"/>
                <a:gridCol w="1371600"/>
                <a:gridCol w="1371600"/>
                <a:gridCol w="1371600"/>
              </a:tblGrid>
              <a:tr h="908050">
                <a:tc>
                  <a:txBody>
                    <a:bodyPr/>
                    <a:lstStyle/>
                    <a:p>
                      <a:pPr marL="0" marR="0" lvl="0" indent="0" algn="l" defTabSz="449263" rtl="0" eaLnBrk="1" fontAlgn="base" latinLnBrk="0" hangingPunct="1">
                        <a:lnSpc>
                          <a:spcPct val="76000"/>
                        </a:lnSpc>
                        <a:spcBef>
                          <a:spcPts val="5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000" b="0" i="0" u="none" strike="noStrike" cap="none" normalizeH="0" baseline="0" dirty="0" smtClean="0">
                          <a:ln>
                            <a:noFill/>
                          </a:ln>
                          <a:solidFill>
                            <a:srgbClr val="000000"/>
                          </a:solidFill>
                          <a:effectLst/>
                          <a:latin typeface="Arial" pitchFamily="34" charset="0"/>
                          <a:ea typeface="Microsoft YaHei" pitchFamily="34" charset="-122"/>
                        </a:rPr>
                        <a:t>Vardas</a:t>
                      </a:r>
                    </a:p>
                  </a:txBody>
                  <a:tcPr marL="90000" marR="90000" marT="20448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49263" rtl="0" eaLnBrk="1" fontAlgn="base" latinLnBrk="0" hangingPunct="1">
                        <a:lnSpc>
                          <a:spcPct val="76000"/>
                        </a:lnSpc>
                        <a:spcBef>
                          <a:spcPts val="5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000" b="0" i="0" u="none" strike="noStrike" cap="none" normalizeH="0" baseline="0" dirty="0" smtClean="0">
                          <a:ln>
                            <a:noFill/>
                          </a:ln>
                          <a:solidFill>
                            <a:srgbClr val="000000"/>
                          </a:solidFill>
                          <a:effectLst/>
                          <a:latin typeface="Arial" pitchFamily="34" charset="0"/>
                          <a:ea typeface="Microsoft YaHei" pitchFamily="34" charset="-122"/>
                        </a:rPr>
                        <a:t>teorija</a:t>
                      </a:r>
                    </a:p>
                  </a:txBody>
                  <a:tcPr marL="90000" marR="90000" marT="2044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49263" rtl="0" eaLnBrk="1" fontAlgn="base" latinLnBrk="0" hangingPunct="1">
                        <a:lnSpc>
                          <a:spcPct val="76000"/>
                        </a:lnSpc>
                        <a:spcBef>
                          <a:spcPts val="5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000" b="0" i="0" u="none" strike="noStrike" cap="none" normalizeH="0" baseline="0" dirty="0" smtClean="0">
                          <a:ln>
                            <a:noFill/>
                          </a:ln>
                          <a:solidFill>
                            <a:srgbClr val="000000"/>
                          </a:solidFill>
                          <a:effectLst/>
                          <a:latin typeface="Arial" pitchFamily="34" charset="0"/>
                          <a:ea typeface="Microsoft YaHei" pitchFamily="34" charset="-122"/>
                        </a:rPr>
                        <a:t>1 užduotis</a:t>
                      </a:r>
                    </a:p>
                  </a:txBody>
                  <a:tcPr marL="90000" marR="90000" marT="2044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49263" rtl="0" eaLnBrk="1" fontAlgn="base" latinLnBrk="0" hangingPunct="1">
                        <a:lnSpc>
                          <a:spcPct val="76000"/>
                        </a:lnSpc>
                        <a:spcBef>
                          <a:spcPts val="5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000" b="0" i="0" u="none" strike="noStrike" cap="none" normalizeH="0" baseline="0" dirty="0" smtClean="0">
                          <a:ln>
                            <a:noFill/>
                          </a:ln>
                          <a:solidFill>
                            <a:srgbClr val="000000"/>
                          </a:solidFill>
                          <a:effectLst/>
                          <a:latin typeface="Arial" pitchFamily="34" charset="0"/>
                          <a:ea typeface="Microsoft YaHei" pitchFamily="34" charset="-122"/>
                        </a:rPr>
                        <a:t>2užduotis</a:t>
                      </a:r>
                    </a:p>
                    <a:p>
                      <a:pPr marL="0" marR="0" lvl="0" indent="0" algn="l" defTabSz="449263" rtl="0" eaLnBrk="1" fontAlgn="base" latinLnBrk="0" hangingPunct="1">
                        <a:lnSpc>
                          <a:spcPct val="76000"/>
                        </a:lnSpc>
                        <a:spcBef>
                          <a:spcPts val="5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000" b="0" i="0" u="none" strike="noStrike" cap="none" normalizeH="0" baseline="0" dirty="0" smtClean="0">
                        <a:ln>
                          <a:noFill/>
                        </a:ln>
                        <a:solidFill>
                          <a:srgbClr val="000000"/>
                        </a:solidFill>
                        <a:effectLst/>
                        <a:latin typeface="Arial" pitchFamily="34" charset="0"/>
                        <a:ea typeface="Microsoft YaHei" pitchFamily="34" charset="-122"/>
                      </a:endParaRPr>
                    </a:p>
                  </a:txBody>
                  <a:tcPr marL="90000" marR="90000" marT="2044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49263" rtl="0" eaLnBrk="1" fontAlgn="base" latinLnBrk="0" hangingPunct="1">
                        <a:lnSpc>
                          <a:spcPct val="76000"/>
                        </a:lnSpc>
                        <a:spcBef>
                          <a:spcPts val="5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000" b="0" i="0" u="none" strike="noStrike" cap="none" normalizeH="0" baseline="0" dirty="0" smtClean="0">
                          <a:ln>
                            <a:noFill/>
                          </a:ln>
                          <a:solidFill>
                            <a:srgbClr val="000000"/>
                          </a:solidFill>
                          <a:effectLst/>
                          <a:latin typeface="Arial" pitchFamily="34" charset="0"/>
                          <a:ea typeface="Microsoft YaHei" pitchFamily="34" charset="-122"/>
                        </a:rPr>
                        <a:t>3 užduotis</a:t>
                      </a:r>
                    </a:p>
                  </a:txBody>
                  <a:tcPr marL="90000" marR="90000" marT="2044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49263" rtl="0" eaLnBrk="1" fontAlgn="base" latinLnBrk="0" hangingPunct="1">
                        <a:lnSpc>
                          <a:spcPct val="76000"/>
                        </a:lnSpc>
                        <a:spcBef>
                          <a:spcPts val="5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000" b="0" i="0" u="none" strike="noStrike" cap="none" normalizeH="0" baseline="0" smtClean="0">
                          <a:ln>
                            <a:noFill/>
                          </a:ln>
                          <a:solidFill>
                            <a:srgbClr val="000000"/>
                          </a:solidFill>
                          <a:effectLst/>
                          <a:latin typeface="Arial" pitchFamily="34" charset="0"/>
                          <a:ea typeface="Microsoft YaHei" pitchFamily="34" charset="-122"/>
                        </a:rPr>
                        <a:t>Sėkmės vertinimas</a:t>
                      </a:r>
                    </a:p>
                  </a:txBody>
                  <a:tcPr marL="90000" marR="90000" marT="20448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47700">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0" i="0" u="none" strike="noStrike" cap="none" normalizeH="0" baseline="0" dirty="0" smtClean="0">
                          <a:ln>
                            <a:noFill/>
                          </a:ln>
                          <a:solidFill>
                            <a:srgbClr val="000000"/>
                          </a:solidFill>
                          <a:effectLst/>
                          <a:latin typeface="Arial" pitchFamily="34" charset="0"/>
                          <a:ea typeface="Microsoft YaHei" pitchFamily="34" charset="-122"/>
                        </a:rPr>
                        <a:t>Simas</a:t>
                      </a:r>
                    </a:p>
                  </a:txBody>
                  <a:tcPr marL="90000" marR="90000" marT="26791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dirty="0" smtClean="0">
                          <a:ln>
                            <a:noFill/>
                          </a:ln>
                          <a:solidFill>
                            <a:srgbClr val="000000"/>
                          </a:solidFill>
                          <a:effectLst/>
                          <a:latin typeface="Arial" pitchFamily="34" charset="0"/>
                          <a:ea typeface="Microsoft YaHei" pitchFamily="34" charset="-122"/>
                        </a:rPr>
                        <a:t>+</a:t>
                      </a: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4817"/>
                    </a:solidFill>
                  </a:tcPr>
                </a:tc>
                <a:tc>
                  <a:txBody>
                    <a:bodyPr/>
                    <a:lstStyle/>
                    <a:p>
                      <a:pPr marL="0" marR="0" lvl="0" indent="0" algn="ctr"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smtClean="0">
                          <a:ln>
                            <a:noFill/>
                          </a:ln>
                          <a:solidFill>
                            <a:srgbClr val="000000"/>
                          </a:solidFill>
                          <a:effectLst/>
                          <a:latin typeface="Arial" pitchFamily="34" charset="0"/>
                          <a:ea typeface="Microsoft YaHei" pitchFamily="34" charset="-122"/>
                        </a:rPr>
                        <a:t>+</a:t>
                      </a: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r>
              <a:tr h="647700">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0" i="0" u="none" strike="noStrike" cap="none" normalizeH="0" baseline="0" dirty="0" smtClean="0">
                          <a:ln>
                            <a:noFill/>
                          </a:ln>
                          <a:solidFill>
                            <a:srgbClr val="000000"/>
                          </a:solidFill>
                          <a:effectLst/>
                          <a:latin typeface="Arial" pitchFamily="34" charset="0"/>
                          <a:ea typeface="Microsoft YaHei" pitchFamily="34" charset="-122"/>
                        </a:rPr>
                        <a:t>Laima</a:t>
                      </a:r>
                    </a:p>
                  </a:txBody>
                  <a:tcPr marL="90000" marR="90000" marT="26791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smtClean="0">
                          <a:ln>
                            <a:noFill/>
                          </a:ln>
                          <a:solidFill>
                            <a:srgbClr val="000000"/>
                          </a:solidFill>
                          <a:effectLst/>
                          <a:latin typeface="Arial" pitchFamily="34" charset="0"/>
                          <a:ea typeface="Microsoft YaHei" pitchFamily="34" charset="-122"/>
                        </a:rPr>
                        <a:t>-</a:t>
                      </a: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r>
              <a:tr h="647700">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0" i="0" u="none" strike="noStrike" cap="none" normalizeH="0" baseline="0" dirty="0" err="1" smtClean="0">
                          <a:ln>
                            <a:noFill/>
                          </a:ln>
                          <a:solidFill>
                            <a:srgbClr val="000000"/>
                          </a:solidFill>
                          <a:effectLst/>
                          <a:latin typeface="Arial" pitchFamily="34" charset="0"/>
                          <a:ea typeface="Microsoft YaHei" pitchFamily="34" charset="-122"/>
                        </a:rPr>
                        <a:t>Aira</a:t>
                      </a:r>
                      <a:endParaRPr kumimoji="0" lang="lt-LT" sz="2800" b="0" i="0" u="none" strike="noStrike" cap="none" normalizeH="0" baseline="0" dirty="0" smtClean="0">
                        <a:ln>
                          <a:noFill/>
                        </a:ln>
                        <a:solidFill>
                          <a:srgbClr val="000000"/>
                        </a:solidFill>
                        <a:effectLst/>
                        <a:latin typeface="Arial" pitchFamily="34" charset="0"/>
                        <a:ea typeface="Microsoft YaHei" pitchFamily="34" charset="-122"/>
                      </a:endParaRPr>
                    </a:p>
                  </a:txBody>
                  <a:tcPr marL="90000" marR="90000" marT="26791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smtClean="0">
                          <a:ln>
                            <a:noFill/>
                          </a:ln>
                          <a:solidFill>
                            <a:srgbClr val="000000"/>
                          </a:solidFill>
                          <a:effectLst/>
                          <a:latin typeface="Arial" pitchFamily="34" charset="0"/>
                          <a:ea typeface="Microsoft YaHei" pitchFamily="34" charset="-122"/>
                        </a:rPr>
                        <a:t>+</a:t>
                      </a: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4817"/>
                    </a:solidFill>
                  </a:tcPr>
                </a:tc>
                <a:tc>
                  <a:txBody>
                    <a:bodyPr/>
                    <a:lstStyle/>
                    <a:p>
                      <a:pPr marL="0" marR="0" lvl="0" indent="0" algn="ctr"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smtClean="0">
                          <a:ln>
                            <a:noFill/>
                          </a:ln>
                          <a:solidFill>
                            <a:srgbClr val="000000"/>
                          </a:solidFill>
                          <a:effectLst/>
                          <a:latin typeface="Arial" pitchFamily="34" charset="0"/>
                          <a:ea typeface="Microsoft YaHei" pitchFamily="34" charset="-122"/>
                        </a:rPr>
                        <a:t>+</a:t>
                      </a: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smtClean="0">
                          <a:ln>
                            <a:noFill/>
                          </a:ln>
                          <a:solidFill>
                            <a:srgbClr val="000000"/>
                          </a:solidFill>
                          <a:effectLst/>
                          <a:latin typeface="Arial" pitchFamily="34" charset="0"/>
                          <a:ea typeface="Microsoft YaHei" pitchFamily="34" charset="-122"/>
                        </a:rPr>
                        <a:t>+</a:t>
                      </a: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1" i="0" u="none" strike="noStrike" cap="none" normalizeH="0" baseline="0" smtClean="0">
                          <a:ln>
                            <a:noFill/>
                          </a:ln>
                          <a:solidFill>
                            <a:srgbClr val="000000"/>
                          </a:solidFill>
                          <a:effectLst/>
                          <a:latin typeface="Arial" pitchFamily="34" charset="0"/>
                          <a:ea typeface="Microsoft YaHei" pitchFamily="34" charset="-122"/>
                        </a:rPr>
                        <a:t>+</a:t>
                      </a: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r>
              <a:tr h="647700">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0" i="0" u="none" strike="noStrike" cap="none" normalizeH="0" baseline="0" dirty="0" smtClean="0">
                          <a:ln>
                            <a:noFill/>
                          </a:ln>
                          <a:solidFill>
                            <a:srgbClr val="000000"/>
                          </a:solidFill>
                          <a:effectLst/>
                          <a:latin typeface="Arial" pitchFamily="34" charset="0"/>
                          <a:ea typeface="Microsoft YaHei" pitchFamily="34" charset="-122"/>
                        </a:rPr>
                        <a:t>Lukas</a:t>
                      </a:r>
                    </a:p>
                  </a:txBody>
                  <a:tcPr marL="90000" marR="90000" marT="26791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dirty="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r>
              <a:tr h="647700">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t-LT" sz="2800" b="0" i="0" u="none" strike="noStrike" cap="none" normalizeH="0" baseline="0" smtClean="0">
                          <a:ln>
                            <a:noFill/>
                          </a:ln>
                          <a:solidFill>
                            <a:srgbClr val="000000"/>
                          </a:solidFill>
                          <a:effectLst/>
                          <a:latin typeface="Arial" pitchFamily="34" charset="0"/>
                          <a:ea typeface="Microsoft YaHei" pitchFamily="34" charset="-122"/>
                        </a:rPr>
                        <a:t>Rasa</a:t>
                      </a:r>
                    </a:p>
                  </a:txBody>
                  <a:tcPr marL="90000" marR="90000" marT="26791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34817"/>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9900"/>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9900"/>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FFFF"/>
                    </a:solidFill>
                  </a:tcPr>
                </a:tc>
                <a:tc>
                  <a:txBody>
                    <a:bodyPr/>
                    <a:lstStyle/>
                    <a:p>
                      <a:pPr marL="0" marR="0" lvl="0" indent="0" algn="l" defTabSz="449263" rtl="0" eaLnBrk="1" fontAlgn="base" latinLnBrk="0" hangingPunct="1">
                        <a:lnSpc>
                          <a:spcPct val="76000"/>
                        </a:lnSpc>
                        <a:spcBef>
                          <a:spcPts val="700"/>
                        </a:spcBef>
                        <a:spcAft>
                          <a:spcPct val="0"/>
                        </a:spcAft>
                        <a:buClrTx/>
                        <a:buSzPct val="7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t-LT" sz="2800" b="0" i="0" u="none" strike="noStrike" cap="none" normalizeH="0" baseline="0" dirty="0" smtClean="0">
                        <a:ln>
                          <a:noFill/>
                        </a:ln>
                        <a:solidFill>
                          <a:srgbClr val="000000"/>
                        </a:solidFill>
                        <a:effectLst/>
                        <a:latin typeface="Arial" pitchFamily="34" charset="0"/>
                        <a:ea typeface="Microsoft YaHei" pitchFamily="34" charset="-122"/>
                      </a:endParaRPr>
                    </a:p>
                  </a:txBody>
                  <a:tcPr marL="90000" marR="90000" marT="26791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66CC"/>
                    </a:solidFill>
                  </a:tcPr>
                </a:tc>
              </a:tr>
            </a:tbl>
          </a:graphicData>
        </a:graphic>
      </p:graphicFrame>
      <p:pic>
        <p:nvPicPr>
          <p:cNvPr id="76850" name="Picture 3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64651" y="4149725"/>
            <a:ext cx="6127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6851" name="Picture 4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92538" y="4941889"/>
            <a:ext cx="3683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6852" name="Picture 4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97314" y="3101975"/>
            <a:ext cx="33337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6853" name="Picture 4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14939" y="3106738"/>
            <a:ext cx="33337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6854" name="Picture 4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41751" y="4330700"/>
            <a:ext cx="33337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6855" name="Picture 4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32401" y="4365625"/>
            <a:ext cx="33337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6856" name="Picture 4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65901" y="4365625"/>
            <a:ext cx="33337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6857" name="Picture 4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93064" y="4378325"/>
            <a:ext cx="33337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6858" name="Picture 4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19514" y="5661025"/>
            <a:ext cx="33337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6859" name="Picture 4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59376" y="5661025"/>
            <a:ext cx="33337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6860" name="Picture 4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27801" y="5661025"/>
            <a:ext cx="33337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6861" name="Picture 5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63976" y="3644901"/>
            <a:ext cx="384175"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6862" name="Picture 5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967664" y="5589589"/>
            <a:ext cx="384175"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6992234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1981200" y="457200"/>
            <a:ext cx="8229600"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SzTx/>
              <a:buFontTx/>
              <a:buNone/>
            </a:pPr>
            <a:r>
              <a:rPr lang="lt-LT" altLang="lt-LT" sz="3500" b="1" dirty="0">
                <a:solidFill>
                  <a:schemeClr val="tx1"/>
                </a:solidFill>
                <a:latin typeface="+mn-lt"/>
                <a:cs typeface="Times New Roman" panose="02020603050405020304" pitchFamily="18" charset="0"/>
              </a:rPr>
              <a:t>KREDITINIO VERTINIMO SISTEMA</a:t>
            </a:r>
          </a:p>
        </p:txBody>
      </p:sp>
      <p:sp>
        <p:nvSpPr>
          <p:cNvPr id="78851" name="Text Box 2"/>
          <p:cNvSpPr txBox="1">
            <a:spLocks noChangeArrowheads="1"/>
          </p:cNvSpPr>
          <p:nvPr/>
        </p:nvSpPr>
        <p:spPr bwMode="auto">
          <a:xfrm>
            <a:off x="2438400" y="1447800"/>
            <a:ext cx="7772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lt-LT" altLang="lt-LT"/>
          </a:p>
        </p:txBody>
      </p:sp>
      <p:pic>
        <p:nvPicPr>
          <p:cNvPr id="7885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23431" y="1654968"/>
            <a:ext cx="5545138" cy="415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30840073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2166938" y="263525"/>
            <a:ext cx="81153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3600" b="1" dirty="0">
                <a:solidFill>
                  <a:schemeClr val="tx1"/>
                </a:solidFill>
                <a:latin typeface="+mn-lt"/>
              </a:rPr>
              <a:t>I</a:t>
            </a:r>
            <a:r>
              <a:rPr lang="lt-LT" altLang="lt-LT" sz="3600" b="1" dirty="0" smtClean="0">
                <a:solidFill>
                  <a:schemeClr val="tx1"/>
                </a:solidFill>
                <a:latin typeface="+mn-lt"/>
              </a:rPr>
              <a:t>. </a:t>
            </a:r>
            <a:r>
              <a:rPr lang="lt-LT" altLang="lt-LT" sz="3600" b="1" dirty="0" smtClean="0">
                <a:solidFill>
                  <a:schemeClr val="tx1"/>
                </a:solidFill>
                <a:latin typeface="+mn-lt"/>
                <a:cs typeface="Times New Roman" panose="02020603050405020304" pitchFamily="18" charset="0"/>
              </a:rPr>
              <a:t>Kreditus </a:t>
            </a:r>
            <a:r>
              <a:rPr lang="lt-LT" altLang="lt-LT" sz="3600" b="1" dirty="0">
                <a:solidFill>
                  <a:schemeClr val="tx1"/>
                </a:solidFill>
                <a:latin typeface="+mn-lt"/>
                <a:cs typeface="Times New Roman" panose="02020603050405020304" pitchFamily="18" charset="0"/>
              </a:rPr>
              <a:t>galima gauti </a:t>
            </a:r>
            <a:r>
              <a:rPr lang="lt-LT" altLang="lt-LT" sz="3600" b="1" dirty="0" smtClean="0">
                <a:solidFill>
                  <a:schemeClr val="tx1"/>
                </a:solidFill>
                <a:latin typeface="+mn-lt"/>
                <a:cs typeface="Times New Roman" panose="02020603050405020304" pitchFamily="18" charset="0"/>
              </a:rPr>
              <a:t>už:</a:t>
            </a:r>
            <a:endParaRPr lang="lt-LT" altLang="lt-LT" sz="3600" b="1" dirty="0">
              <a:solidFill>
                <a:schemeClr val="tx1"/>
              </a:solidFill>
              <a:latin typeface="+mn-lt"/>
              <a:cs typeface="Times New Roman" panose="02020603050405020304" pitchFamily="18" charset="0"/>
            </a:endParaRPr>
          </a:p>
        </p:txBody>
      </p:sp>
      <p:sp>
        <p:nvSpPr>
          <p:cNvPr id="79875" name="Text Box 2"/>
          <p:cNvSpPr txBox="1">
            <a:spLocks noChangeArrowheads="1"/>
          </p:cNvSpPr>
          <p:nvPr/>
        </p:nvSpPr>
        <p:spPr bwMode="auto">
          <a:xfrm>
            <a:off x="457200" y="1484314"/>
            <a:ext cx="11189970" cy="537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73050" indent="-266700"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70000"/>
              </a:lnSpc>
              <a:spcBef>
                <a:spcPts val="575"/>
              </a:spcBef>
              <a:buSzPct val="85000"/>
            </a:pPr>
            <a:r>
              <a:rPr lang="lt-LT" altLang="lt-LT" sz="2400" b="1" dirty="0" smtClean="0">
                <a:solidFill>
                  <a:schemeClr val="tx1"/>
                </a:solidFill>
                <a:latin typeface="+mn-lt"/>
              </a:rPr>
              <a:t>pagrįstus</a:t>
            </a:r>
            <a:r>
              <a:rPr lang="lt-LT" altLang="lt-LT" sz="2400" b="1" dirty="0">
                <a:solidFill>
                  <a:schemeClr val="tx1"/>
                </a:solidFill>
                <a:latin typeface="+mn-lt"/>
              </a:rPr>
              <a:t>, motyvuotus atsakymus į klausimus; aktyvų dalyvavimą pamokoje;</a:t>
            </a:r>
          </a:p>
          <a:p>
            <a:pPr eaLnBrk="1" hangingPunct="1">
              <a:lnSpc>
                <a:spcPct val="70000"/>
              </a:lnSpc>
              <a:spcBef>
                <a:spcPts val="575"/>
              </a:spcBef>
              <a:buSzPct val="85000"/>
            </a:pPr>
            <a:r>
              <a:rPr lang="lt-LT" altLang="lt-LT" sz="2400" b="1" dirty="0" smtClean="0">
                <a:solidFill>
                  <a:schemeClr val="tx1"/>
                </a:solidFill>
                <a:latin typeface="+mn-lt"/>
              </a:rPr>
              <a:t>savo </a:t>
            </a:r>
            <a:r>
              <a:rPr lang="lt-LT" altLang="lt-LT" sz="2400" b="1" dirty="0">
                <a:solidFill>
                  <a:schemeClr val="tx1"/>
                </a:solidFill>
                <a:latin typeface="+mn-lt"/>
              </a:rPr>
              <a:t>ir kitų klaidų taisymą;</a:t>
            </a:r>
          </a:p>
          <a:p>
            <a:pPr eaLnBrk="1" hangingPunct="1">
              <a:lnSpc>
                <a:spcPct val="70000"/>
              </a:lnSpc>
              <a:spcBef>
                <a:spcPts val="575"/>
              </a:spcBef>
              <a:buSzPct val="85000"/>
            </a:pPr>
            <a:r>
              <a:rPr lang="lt-LT" altLang="lt-LT" sz="2400" b="1" dirty="0" smtClean="0">
                <a:solidFill>
                  <a:schemeClr val="tx1"/>
                </a:solidFill>
                <a:latin typeface="+mn-lt"/>
              </a:rPr>
              <a:t>atsakinėjančiojo </a:t>
            </a:r>
            <a:r>
              <a:rPr lang="lt-LT" altLang="lt-LT" sz="2400" b="1" dirty="0">
                <a:solidFill>
                  <a:schemeClr val="tx1"/>
                </a:solidFill>
                <a:latin typeface="+mn-lt"/>
              </a:rPr>
              <a:t>papildymą;</a:t>
            </a:r>
          </a:p>
          <a:p>
            <a:pPr eaLnBrk="1" hangingPunct="1">
              <a:lnSpc>
                <a:spcPct val="70000"/>
              </a:lnSpc>
              <a:spcBef>
                <a:spcPts val="575"/>
              </a:spcBef>
              <a:buSzPct val="85000"/>
            </a:pPr>
            <a:r>
              <a:rPr lang="lt-LT" altLang="lt-LT" sz="2400" b="1" dirty="0" smtClean="0">
                <a:solidFill>
                  <a:schemeClr val="tx1"/>
                </a:solidFill>
                <a:latin typeface="+mn-lt"/>
              </a:rPr>
              <a:t>darbų </a:t>
            </a:r>
            <a:r>
              <a:rPr lang="lt-LT" altLang="lt-LT" sz="2400" b="1" dirty="0">
                <a:solidFill>
                  <a:schemeClr val="tx1"/>
                </a:solidFill>
                <a:latin typeface="+mn-lt"/>
              </a:rPr>
              <a:t>redagavimą;</a:t>
            </a:r>
          </a:p>
          <a:p>
            <a:pPr eaLnBrk="1" hangingPunct="1">
              <a:lnSpc>
                <a:spcPct val="70000"/>
              </a:lnSpc>
              <a:spcBef>
                <a:spcPts val="575"/>
              </a:spcBef>
              <a:buSzPct val="85000"/>
            </a:pPr>
            <a:r>
              <a:rPr lang="lt-LT" altLang="lt-LT" sz="2400" b="1" dirty="0" smtClean="0">
                <a:solidFill>
                  <a:schemeClr val="tx1"/>
                </a:solidFill>
                <a:latin typeface="+mn-lt"/>
              </a:rPr>
              <a:t>raiškų </a:t>
            </a:r>
            <a:r>
              <a:rPr lang="lt-LT" altLang="lt-LT" sz="2400" b="1" dirty="0">
                <a:solidFill>
                  <a:schemeClr val="tx1"/>
                </a:solidFill>
                <a:latin typeface="+mn-lt"/>
              </a:rPr>
              <a:t>skaitymą; nedidelės apimties kūrybos darbelius;</a:t>
            </a:r>
          </a:p>
          <a:p>
            <a:pPr eaLnBrk="1" hangingPunct="1">
              <a:lnSpc>
                <a:spcPct val="70000"/>
              </a:lnSpc>
              <a:spcBef>
                <a:spcPts val="575"/>
              </a:spcBef>
              <a:buSzPct val="85000"/>
            </a:pPr>
            <a:r>
              <a:rPr lang="lt-LT" altLang="lt-LT" sz="2400" b="1" dirty="0" smtClean="0">
                <a:solidFill>
                  <a:schemeClr val="tx1"/>
                </a:solidFill>
                <a:latin typeface="+mn-lt"/>
              </a:rPr>
              <a:t>kūrinių </a:t>
            </a:r>
            <a:r>
              <a:rPr lang="lt-LT" altLang="lt-LT" sz="2400" b="1" dirty="0">
                <a:solidFill>
                  <a:schemeClr val="tx1"/>
                </a:solidFill>
                <a:latin typeface="+mn-lt"/>
              </a:rPr>
              <a:t>muzikines, teatrines, dailės interpretacijas;</a:t>
            </a:r>
          </a:p>
          <a:p>
            <a:pPr eaLnBrk="1" hangingPunct="1">
              <a:lnSpc>
                <a:spcPct val="70000"/>
              </a:lnSpc>
              <a:spcBef>
                <a:spcPts val="575"/>
              </a:spcBef>
              <a:buSzPct val="85000"/>
            </a:pPr>
            <a:r>
              <a:rPr lang="lt-LT" altLang="lt-LT" sz="2400" b="1" dirty="0" smtClean="0">
                <a:solidFill>
                  <a:schemeClr val="tx1"/>
                </a:solidFill>
                <a:latin typeface="+mn-lt"/>
              </a:rPr>
              <a:t>dalykines </a:t>
            </a:r>
            <a:r>
              <a:rPr lang="lt-LT" altLang="lt-LT" sz="2400" b="1" dirty="0">
                <a:solidFill>
                  <a:schemeClr val="tx1"/>
                </a:solidFill>
                <a:latin typeface="+mn-lt"/>
              </a:rPr>
              <a:t>iniciatyvas;</a:t>
            </a:r>
          </a:p>
          <a:p>
            <a:pPr eaLnBrk="1" hangingPunct="1">
              <a:lnSpc>
                <a:spcPct val="70000"/>
              </a:lnSpc>
              <a:spcBef>
                <a:spcPts val="575"/>
              </a:spcBef>
              <a:buSzPct val="85000"/>
            </a:pPr>
            <a:r>
              <a:rPr lang="lt-LT" altLang="lt-LT" sz="2400" b="1" dirty="0" smtClean="0">
                <a:solidFill>
                  <a:schemeClr val="tx1"/>
                </a:solidFill>
                <a:latin typeface="+mn-lt"/>
              </a:rPr>
              <a:t>aktyvų </a:t>
            </a:r>
            <a:r>
              <a:rPr lang="lt-LT" altLang="lt-LT" sz="2400" b="1" dirty="0">
                <a:solidFill>
                  <a:schemeClr val="tx1"/>
                </a:solidFill>
                <a:latin typeface="+mn-lt"/>
              </a:rPr>
              <a:t>dalyvavimą konkurse, olimpiadoje, konferencijoje ir pan.;</a:t>
            </a:r>
          </a:p>
          <a:p>
            <a:pPr eaLnBrk="1" hangingPunct="1">
              <a:lnSpc>
                <a:spcPct val="70000"/>
              </a:lnSpc>
              <a:spcBef>
                <a:spcPts val="575"/>
              </a:spcBef>
              <a:buSzPct val="85000"/>
            </a:pPr>
            <a:r>
              <a:rPr lang="lt-LT" altLang="lt-LT" sz="2400" b="1" dirty="0" smtClean="0">
                <a:solidFill>
                  <a:schemeClr val="tx1"/>
                </a:solidFill>
                <a:latin typeface="+mn-lt"/>
              </a:rPr>
              <a:t>stendo</a:t>
            </a:r>
            <a:r>
              <a:rPr lang="lt-LT" altLang="lt-LT" sz="2400" b="1" dirty="0">
                <a:solidFill>
                  <a:schemeClr val="tx1"/>
                </a:solidFill>
                <a:latin typeface="+mn-lt"/>
              </a:rPr>
              <a:t>, parodos, dekoracijų, mokomosios medžiagos parengimą;</a:t>
            </a:r>
          </a:p>
          <a:p>
            <a:pPr eaLnBrk="1" hangingPunct="1">
              <a:lnSpc>
                <a:spcPct val="70000"/>
              </a:lnSpc>
              <a:spcBef>
                <a:spcPts val="575"/>
              </a:spcBef>
              <a:buSzPct val="85000"/>
            </a:pPr>
            <a:r>
              <a:rPr lang="lt-LT" altLang="lt-LT" sz="2400" b="1" dirty="0" smtClean="0">
                <a:solidFill>
                  <a:schemeClr val="tx1"/>
                </a:solidFill>
                <a:latin typeface="+mn-lt"/>
              </a:rPr>
              <a:t>publikacijas </a:t>
            </a:r>
            <a:r>
              <a:rPr lang="lt-LT" altLang="lt-LT" sz="2400" b="1" dirty="0">
                <a:solidFill>
                  <a:schemeClr val="tx1"/>
                </a:solidFill>
                <a:latin typeface="+mn-lt"/>
              </a:rPr>
              <a:t>spaudoje; viešąsias kalbas;</a:t>
            </a:r>
          </a:p>
          <a:p>
            <a:pPr eaLnBrk="1" hangingPunct="1">
              <a:lnSpc>
                <a:spcPct val="70000"/>
              </a:lnSpc>
              <a:spcBef>
                <a:spcPts val="575"/>
              </a:spcBef>
              <a:buSzPct val="85000"/>
            </a:pPr>
            <a:r>
              <a:rPr lang="lt-LT" altLang="lt-LT" sz="2400" b="1" dirty="0" smtClean="0">
                <a:solidFill>
                  <a:schemeClr val="tx1"/>
                </a:solidFill>
                <a:latin typeface="+mn-lt"/>
              </a:rPr>
              <a:t>projektų </a:t>
            </a:r>
            <a:r>
              <a:rPr lang="lt-LT" altLang="lt-LT" sz="2400" b="1" dirty="0">
                <a:solidFill>
                  <a:schemeClr val="tx1"/>
                </a:solidFill>
                <a:latin typeface="+mn-lt"/>
              </a:rPr>
              <a:t>rengimą, gynimą, vykdymą, oponavimą;</a:t>
            </a:r>
          </a:p>
          <a:p>
            <a:pPr eaLnBrk="1" hangingPunct="1">
              <a:lnSpc>
                <a:spcPct val="70000"/>
              </a:lnSpc>
              <a:spcBef>
                <a:spcPts val="575"/>
              </a:spcBef>
              <a:buSzPct val="85000"/>
            </a:pPr>
            <a:r>
              <a:rPr lang="lt-LT" altLang="lt-LT" sz="2400" b="1" dirty="0" smtClean="0">
                <a:solidFill>
                  <a:schemeClr val="tx1"/>
                </a:solidFill>
                <a:latin typeface="+mn-lt"/>
              </a:rPr>
              <a:t>stendinių </a:t>
            </a:r>
            <a:r>
              <a:rPr lang="lt-LT" altLang="lt-LT" sz="2400" b="1" dirty="0">
                <a:solidFill>
                  <a:schemeClr val="tx1"/>
                </a:solidFill>
                <a:latin typeface="+mn-lt"/>
              </a:rPr>
              <a:t>pranešimų parengimą;</a:t>
            </a:r>
          </a:p>
          <a:p>
            <a:pPr eaLnBrk="1" hangingPunct="1">
              <a:lnSpc>
                <a:spcPct val="70000"/>
              </a:lnSpc>
              <a:spcBef>
                <a:spcPts val="575"/>
              </a:spcBef>
              <a:buSzPct val="85000"/>
            </a:pPr>
            <a:r>
              <a:rPr lang="lt-LT" altLang="lt-LT" sz="2400" b="1" dirty="0" smtClean="0">
                <a:solidFill>
                  <a:schemeClr val="tx1"/>
                </a:solidFill>
                <a:latin typeface="+mn-lt"/>
              </a:rPr>
              <a:t>darbą </a:t>
            </a:r>
            <a:r>
              <a:rPr lang="lt-LT" altLang="lt-LT" sz="2400" b="1" dirty="0">
                <a:solidFill>
                  <a:schemeClr val="tx1"/>
                </a:solidFill>
                <a:latin typeface="+mn-lt"/>
              </a:rPr>
              <a:t>grupėje; tiriamąjį darbą ekspedicijoje;</a:t>
            </a:r>
          </a:p>
          <a:p>
            <a:pPr eaLnBrk="1" hangingPunct="1">
              <a:lnSpc>
                <a:spcPct val="70000"/>
              </a:lnSpc>
              <a:spcBef>
                <a:spcPts val="575"/>
              </a:spcBef>
              <a:buSzPct val="85000"/>
            </a:pPr>
            <a:r>
              <a:rPr lang="lt-LT" altLang="lt-LT" sz="2400" b="1" dirty="0" smtClean="0">
                <a:solidFill>
                  <a:schemeClr val="tx1"/>
                </a:solidFill>
                <a:latin typeface="+mn-lt"/>
              </a:rPr>
              <a:t>segtuvą </a:t>
            </a:r>
            <a:r>
              <a:rPr lang="lt-LT" altLang="lt-LT" sz="2400" b="1" dirty="0">
                <a:solidFill>
                  <a:schemeClr val="tx1"/>
                </a:solidFill>
                <a:latin typeface="+mn-lt"/>
              </a:rPr>
              <a:t>(</a:t>
            </a:r>
            <a:r>
              <a:rPr lang="lt-LT" altLang="lt-LT" sz="2400" b="1" dirty="0" err="1">
                <a:solidFill>
                  <a:schemeClr val="tx1"/>
                </a:solidFill>
                <a:latin typeface="+mn-lt"/>
              </a:rPr>
              <a:t>portfolijo</a:t>
            </a:r>
            <a:r>
              <a:rPr lang="lt-LT" altLang="lt-LT" sz="2400" b="1" dirty="0" smtClean="0">
                <a:solidFill>
                  <a:schemeClr val="tx1"/>
                </a:solidFill>
                <a:latin typeface="+mn-lt"/>
              </a:rPr>
              <a:t>).</a:t>
            </a:r>
            <a:endParaRPr lang="lt-LT" altLang="lt-LT" sz="2400" b="1" dirty="0">
              <a:solidFill>
                <a:schemeClr val="tx1"/>
              </a:solidFill>
              <a:latin typeface="+mn-lt"/>
            </a:endParaRPr>
          </a:p>
          <a:p>
            <a:pPr eaLnBrk="1" hangingPunct="1">
              <a:lnSpc>
                <a:spcPct val="70000"/>
              </a:lnSpc>
              <a:spcBef>
                <a:spcPts val="575"/>
              </a:spcBef>
              <a:buSzPct val="85000"/>
            </a:pPr>
            <a:r>
              <a:rPr lang="lt-LT" altLang="lt-LT" sz="2400" b="1"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41664691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2438400" y="274638"/>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3200" b="1" dirty="0">
                <a:solidFill>
                  <a:schemeClr val="tx1"/>
                </a:solidFill>
                <a:latin typeface="Times New Roman" panose="02020603050405020304" pitchFamily="18" charset="0"/>
              </a:rPr>
              <a:t>II</a:t>
            </a:r>
            <a:r>
              <a:rPr lang="lt-LT" altLang="lt-LT" sz="3200" b="1" dirty="0" smtClean="0">
                <a:solidFill>
                  <a:schemeClr val="tx1"/>
                </a:solidFill>
                <a:latin typeface="Times New Roman" panose="02020603050405020304" pitchFamily="18" charset="0"/>
              </a:rPr>
              <a:t>. </a:t>
            </a:r>
            <a:r>
              <a:rPr lang="lt-LT" altLang="lt-LT" sz="3200" b="1" dirty="0" smtClean="0">
                <a:solidFill>
                  <a:schemeClr val="tx1"/>
                </a:solidFill>
                <a:latin typeface="Times New Roman" panose="02020603050405020304" pitchFamily="18" charset="0"/>
                <a:cs typeface="Times New Roman" panose="02020603050405020304" pitchFamily="18" charset="0"/>
              </a:rPr>
              <a:t>Kreditų </a:t>
            </a:r>
            <a:r>
              <a:rPr lang="lt-LT" altLang="lt-LT" sz="3200" b="1" dirty="0">
                <a:solidFill>
                  <a:schemeClr val="tx1"/>
                </a:solidFill>
                <a:latin typeface="Times New Roman" panose="02020603050405020304" pitchFamily="18" charset="0"/>
                <a:cs typeface="Times New Roman" panose="02020603050405020304" pitchFamily="18" charset="0"/>
              </a:rPr>
              <a:t>netenkama, kai</a:t>
            </a:r>
            <a:br>
              <a:rPr lang="lt-LT" altLang="lt-LT" sz="3200" b="1" dirty="0">
                <a:solidFill>
                  <a:schemeClr val="tx1"/>
                </a:solidFill>
                <a:latin typeface="Times New Roman" panose="02020603050405020304" pitchFamily="18" charset="0"/>
                <a:cs typeface="Times New Roman" panose="02020603050405020304" pitchFamily="18" charset="0"/>
              </a:rPr>
            </a:br>
            <a:endParaRPr lang="lt-LT" altLang="lt-LT" sz="3200" b="1" dirty="0">
              <a:solidFill>
                <a:schemeClr val="tx1"/>
              </a:solidFill>
              <a:latin typeface="Times New Roman" panose="02020603050405020304" pitchFamily="18" charset="0"/>
              <a:cs typeface="Times New Roman" panose="02020603050405020304" pitchFamily="18" charset="0"/>
            </a:endParaRPr>
          </a:p>
        </p:txBody>
      </p:sp>
      <p:sp>
        <p:nvSpPr>
          <p:cNvPr id="80899" name="Text Box 2"/>
          <p:cNvSpPr txBox="1">
            <a:spLocks noChangeArrowheads="1"/>
          </p:cNvSpPr>
          <p:nvPr/>
        </p:nvSpPr>
        <p:spPr bwMode="auto">
          <a:xfrm>
            <a:off x="480060" y="2060576"/>
            <a:ext cx="9730740" cy="395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73050" indent="-266700"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575"/>
              </a:spcBef>
              <a:buSzPct val="85000"/>
            </a:pPr>
            <a:r>
              <a:rPr lang="lt-LT" altLang="lt-LT" sz="2800" dirty="0" smtClean="0">
                <a:solidFill>
                  <a:schemeClr val="tx1"/>
                </a:solidFill>
                <a:latin typeface="+mn-lt"/>
              </a:rPr>
              <a:t>vietoj </a:t>
            </a:r>
            <a:r>
              <a:rPr lang="lt-LT" altLang="lt-LT" sz="2800" dirty="0">
                <a:solidFill>
                  <a:schemeClr val="tx1"/>
                </a:solidFill>
                <a:latin typeface="+mn-lt"/>
              </a:rPr>
              <a:t>jų įrašomas pažymys (vienas kreditas = vienas pažymio balas);</a:t>
            </a:r>
          </a:p>
          <a:p>
            <a:pPr eaLnBrk="1" hangingPunct="1">
              <a:spcBef>
                <a:spcPts val="575"/>
              </a:spcBef>
              <a:buSzPct val="85000"/>
            </a:pPr>
            <a:r>
              <a:rPr lang="lt-LT" altLang="lt-LT" sz="2800" dirty="0" smtClean="0">
                <a:solidFill>
                  <a:schemeClr val="tx1"/>
                </a:solidFill>
                <a:latin typeface="+mn-lt"/>
              </a:rPr>
              <a:t>laiku </a:t>
            </a:r>
            <a:r>
              <a:rPr lang="lt-LT" altLang="lt-LT" sz="2800" dirty="0">
                <a:solidFill>
                  <a:schemeClr val="tx1"/>
                </a:solidFill>
                <a:latin typeface="+mn-lt"/>
              </a:rPr>
              <a:t>neatliekamas darbas (klasėje, namų darbas, ilgalaikė užduotis ir pan.);</a:t>
            </a:r>
          </a:p>
          <a:p>
            <a:pPr eaLnBrk="1" hangingPunct="1">
              <a:spcBef>
                <a:spcPts val="575"/>
              </a:spcBef>
              <a:buSzPct val="85000"/>
            </a:pPr>
            <a:r>
              <a:rPr lang="lt-LT" altLang="lt-LT" sz="2800" dirty="0" smtClean="0">
                <a:solidFill>
                  <a:schemeClr val="tx1"/>
                </a:solidFill>
                <a:latin typeface="+mn-lt"/>
              </a:rPr>
              <a:t>atsakinėjama </a:t>
            </a:r>
            <a:r>
              <a:rPr lang="lt-LT" altLang="lt-LT" sz="2800" dirty="0">
                <a:solidFill>
                  <a:schemeClr val="tx1"/>
                </a:solidFill>
                <a:latin typeface="+mn-lt"/>
              </a:rPr>
              <a:t>žodžiu (prie teigiamo pažymio galima prisidėti 1 kreditą, prie neigiamo (vieneto)- du</a:t>
            </a:r>
            <a:r>
              <a:rPr lang="lt-LT" altLang="lt-LT" sz="2800" dirty="0" smtClean="0">
                <a:solidFill>
                  <a:schemeClr val="tx1"/>
                </a:solidFill>
                <a:latin typeface="+mn-lt"/>
              </a:rPr>
              <a:t>).</a:t>
            </a:r>
            <a:endParaRPr lang="lt-LT" altLang="lt-LT" sz="2800" dirty="0">
              <a:solidFill>
                <a:schemeClr val="tx1"/>
              </a:solidFill>
              <a:latin typeface="+mn-lt"/>
            </a:endParaRPr>
          </a:p>
          <a:p>
            <a:pPr eaLnBrk="1" hangingPunct="1">
              <a:spcBef>
                <a:spcPts val="575"/>
              </a:spcBef>
              <a:buSzPct val="85000"/>
            </a:pPr>
            <a:endParaRPr lang="en-GB" altLang="lt-LT" sz="2800" dirty="0">
              <a:solidFill>
                <a:srgbClr val="000000"/>
              </a:solidFill>
              <a:latin typeface="Times New Roman" panose="02020603050405020304" pitchFamily="18" charset="0"/>
            </a:endParaRPr>
          </a:p>
          <a:p>
            <a:pPr eaLnBrk="1" hangingPunct="1">
              <a:spcBef>
                <a:spcPts val="575"/>
              </a:spcBef>
              <a:buSzPct val="85000"/>
            </a:pPr>
            <a:endParaRPr lang="en-GB" altLang="lt-LT"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342964027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kaidrės numerio vietos rezervavimo ženklas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4FE3140-F1B2-4BB5-A24D-B1761A55E9C5}" type="slidenum">
              <a:rPr lang="en-GB" altLang="lt-LT" sz="1400"/>
              <a:pPr>
                <a:spcBef>
                  <a:spcPct val="0"/>
                </a:spcBef>
                <a:buClrTx/>
                <a:buSzTx/>
                <a:buFontTx/>
                <a:buNone/>
              </a:pPr>
              <a:t>79</a:t>
            </a:fld>
            <a:endParaRPr lang="en-GB" altLang="lt-LT" sz="1400"/>
          </a:p>
        </p:txBody>
      </p:sp>
      <p:sp>
        <p:nvSpPr>
          <p:cNvPr id="14339" name="Title 3"/>
          <p:cNvSpPr>
            <a:spLocks noGrp="1"/>
          </p:cNvSpPr>
          <p:nvPr>
            <p:ph type="title" idx="4294967295"/>
          </p:nvPr>
        </p:nvSpPr>
        <p:spPr>
          <a:xfrm>
            <a:off x="2659064" y="639763"/>
            <a:ext cx="7793037" cy="1143000"/>
          </a:xfrm>
        </p:spPr>
        <p:txBody>
          <a:bodyPr anchor="ctr"/>
          <a:lstStyle/>
          <a:p>
            <a:pPr algn="ctr" eaLnBrk="1" hangingPunct="1"/>
            <a:r>
              <a:rPr lang="lt-LT" altLang="lt-LT" sz="4000" b="1" dirty="0">
                <a:latin typeface="Times New Roman" panose="02020603050405020304" pitchFamily="18" charset="0"/>
                <a:cs typeface="Times New Roman" panose="02020603050405020304" pitchFamily="18" charset="0"/>
              </a:rPr>
              <a:t> </a:t>
            </a:r>
            <a:r>
              <a:rPr lang="lt-LT" altLang="lt-LT" sz="4000" b="1" dirty="0">
                <a:latin typeface="+mn-lt"/>
                <a:cs typeface="Times New Roman" panose="02020603050405020304" pitchFamily="18" charset="0"/>
              </a:rPr>
              <a:t>REFLEKSIJA PAMOKOJE</a:t>
            </a:r>
          </a:p>
        </p:txBody>
      </p:sp>
      <p:sp>
        <p:nvSpPr>
          <p:cNvPr id="6" name="TextBox 5"/>
          <p:cNvSpPr txBox="1">
            <a:spLocks noChangeArrowheads="1"/>
          </p:cNvSpPr>
          <p:nvPr/>
        </p:nvSpPr>
        <p:spPr bwMode="auto">
          <a:xfrm>
            <a:off x="1703388" y="5949950"/>
            <a:ext cx="8748712"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lt-LT" altLang="lt-LT" sz="1800" b="1" dirty="0">
                <a:latin typeface="Times New Roman" panose="02020603050405020304" pitchFamily="18" charset="0"/>
                <a:cs typeface="Times New Roman" panose="02020603050405020304" pitchFamily="18" charset="0"/>
              </a:rPr>
              <a:t>Planuoti pamoką – tai menas, ne mokslas, nes nėra jokios apibrėžtos idealios pamokos</a:t>
            </a:r>
          </a:p>
          <a:p>
            <a:pPr algn="r" eaLnBrk="1" hangingPunct="1">
              <a:spcBef>
                <a:spcPct val="0"/>
              </a:spcBef>
              <a:buClrTx/>
              <a:buSzTx/>
              <a:buFontTx/>
              <a:buNone/>
            </a:pPr>
            <a:r>
              <a:rPr lang="lt-LT" altLang="lt-LT" sz="1800" dirty="0" err="1">
                <a:latin typeface="Times New Roman" panose="02020603050405020304" pitchFamily="18" charset="0"/>
                <a:cs typeface="Times New Roman" panose="02020603050405020304" pitchFamily="18" charset="0"/>
              </a:rPr>
              <a:t>A.Džefris</a:t>
            </a:r>
            <a:r>
              <a:rPr lang="lt-LT" altLang="lt-LT" sz="1800" dirty="0">
                <a:latin typeface="Times New Roman" panose="02020603050405020304" pitchFamily="18" charset="0"/>
                <a:cs typeface="Times New Roman" panose="02020603050405020304" pitchFamily="18" charset="0"/>
              </a:rPr>
              <a:t> </a:t>
            </a:r>
            <a:r>
              <a:rPr lang="lt-LT" altLang="lt-LT" sz="1800" dirty="0" err="1">
                <a:latin typeface="Times New Roman" panose="02020603050405020304" pitchFamily="18" charset="0"/>
                <a:cs typeface="Times New Roman" panose="02020603050405020304" pitchFamily="18" charset="0"/>
              </a:rPr>
              <a:t>Petis</a:t>
            </a:r>
            <a:endParaRPr lang="lt-LT" altLang="lt-LT" sz="1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847529" y="1898365"/>
            <a:ext cx="461665" cy="3145348"/>
          </a:xfrm>
          <a:prstGeom prst="rect">
            <a:avLst/>
          </a:prstGeom>
          <a:noFill/>
        </p:spPr>
        <p:txBody>
          <a:bodyPr vert="vert270" wrap="none">
            <a:spAutoFit/>
          </a:bodyPr>
          <a:lstStyle/>
          <a:p>
            <a:pPr>
              <a:defRPr/>
            </a:pPr>
            <a:r>
              <a:rPr lang="lt-LT" dirty="0">
                <a:latin typeface="+mj-lt"/>
                <a:cs typeface="Times New Roman" pitchFamily="18" charset="0"/>
              </a:rPr>
              <a:t>Klasės valdymui, tvarkai užtikrinti</a:t>
            </a:r>
          </a:p>
        </p:txBody>
      </p:sp>
      <p:sp>
        <p:nvSpPr>
          <p:cNvPr id="8" name="TextBox 7"/>
          <p:cNvSpPr txBox="1"/>
          <p:nvPr/>
        </p:nvSpPr>
        <p:spPr>
          <a:xfrm>
            <a:off x="2344034" y="2452885"/>
            <a:ext cx="1015663" cy="2597955"/>
          </a:xfrm>
          <a:prstGeom prst="rect">
            <a:avLst/>
          </a:prstGeom>
          <a:noFill/>
        </p:spPr>
        <p:txBody>
          <a:bodyPr vert="vert270" wrap="none">
            <a:spAutoFit/>
          </a:bodyPr>
          <a:lstStyle/>
          <a:p>
            <a:pPr>
              <a:defRPr/>
            </a:pPr>
            <a:r>
              <a:rPr lang="lt-LT" dirty="0">
                <a:latin typeface="+mj-lt"/>
                <a:cs typeface="Times New Roman" pitchFamily="18" charset="0"/>
              </a:rPr>
              <a:t>Namų darbų tikrinimas,</a:t>
            </a:r>
          </a:p>
          <a:p>
            <a:pPr>
              <a:defRPr/>
            </a:pPr>
            <a:r>
              <a:rPr lang="lt-LT" dirty="0">
                <a:latin typeface="+mj-lt"/>
                <a:cs typeface="Times New Roman" pitchFamily="18" charset="0"/>
              </a:rPr>
              <a:t>Praeitų pamokų medžiagos</a:t>
            </a:r>
          </a:p>
          <a:p>
            <a:pPr>
              <a:defRPr/>
            </a:pPr>
            <a:r>
              <a:rPr lang="lt-LT" dirty="0">
                <a:latin typeface="+mj-lt"/>
                <a:cs typeface="Times New Roman" pitchFamily="18" charset="0"/>
              </a:rPr>
              <a:t>kartojimas</a:t>
            </a:r>
          </a:p>
        </p:txBody>
      </p:sp>
      <p:sp>
        <p:nvSpPr>
          <p:cNvPr id="9" name="TextBox 8"/>
          <p:cNvSpPr txBox="1"/>
          <p:nvPr/>
        </p:nvSpPr>
        <p:spPr>
          <a:xfrm>
            <a:off x="3294610" y="2870979"/>
            <a:ext cx="461665" cy="2232086"/>
          </a:xfrm>
          <a:prstGeom prst="rect">
            <a:avLst/>
          </a:prstGeom>
          <a:noFill/>
        </p:spPr>
        <p:txBody>
          <a:bodyPr vert="vert270" wrap="none">
            <a:spAutoFit/>
          </a:bodyPr>
          <a:lstStyle/>
          <a:p>
            <a:pPr>
              <a:defRPr/>
            </a:pPr>
            <a:r>
              <a:rPr lang="lt-LT" b="1" dirty="0">
                <a:latin typeface="+mj-lt"/>
                <a:cs typeface="Times New Roman" pitchFamily="18" charset="0"/>
              </a:rPr>
              <a:t>MOKYMOSI UŽDAVINYS</a:t>
            </a:r>
          </a:p>
        </p:txBody>
      </p:sp>
      <p:cxnSp>
        <p:nvCxnSpPr>
          <p:cNvPr id="11" name="Straight Connector 10"/>
          <p:cNvCxnSpPr/>
          <p:nvPr/>
        </p:nvCxnSpPr>
        <p:spPr>
          <a:xfrm>
            <a:off x="1992314" y="5229225"/>
            <a:ext cx="358775" cy="0"/>
          </a:xfrm>
          <a:prstGeom prst="line">
            <a:avLst/>
          </a:prstGeom>
          <a:ln>
            <a:headEnd type="diamond"/>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838655" y="3140969"/>
            <a:ext cx="461665" cy="1853116"/>
          </a:xfrm>
          <a:prstGeom prst="rect">
            <a:avLst/>
          </a:prstGeom>
          <a:noFill/>
        </p:spPr>
        <p:txBody>
          <a:bodyPr vert="vert270">
            <a:spAutoFit/>
          </a:bodyPr>
          <a:lstStyle/>
          <a:p>
            <a:pPr>
              <a:defRPr/>
            </a:pPr>
            <a:r>
              <a:rPr lang="lt-LT" b="1" dirty="0">
                <a:latin typeface="+mj-lt"/>
                <a:cs typeface="Times New Roman" pitchFamily="18" charset="0"/>
              </a:rPr>
              <a:t>REFLEKSIJA</a:t>
            </a:r>
          </a:p>
        </p:txBody>
      </p:sp>
      <p:sp>
        <p:nvSpPr>
          <p:cNvPr id="13" name="TextBox 12"/>
          <p:cNvSpPr txBox="1"/>
          <p:nvPr/>
        </p:nvSpPr>
        <p:spPr>
          <a:xfrm>
            <a:off x="9336361" y="2444294"/>
            <a:ext cx="1015663" cy="2548133"/>
          </a:xfrm>
          <a:prstGeom prst="rect">
            <a:avLst/>
          </a:prstGeom>
          <a:noFill/>
        </p:spPr>
        <p:txBody>
          <a:bodyPr vert="vert270" wrap="none">
            <a:spAutoFit/>
          </a:bodyPr>
          <a:lstStyle/>
          <a:p>
            <a:pPr>
              <a:defRPr/>
            </a:pPr>
            <a:r>
              <a:rPr lang="lt-LT" dirty="0">
                <a:latin typeface="+mj-lt"/>
                <a:cs typeface="Times New Roman" pitchFamily="18" charset="0"/>
              </a:rPr>
              <a:t>DIFERENCIJUOTOS</a:t>
            </a:r>
          </a:p>
          <a:p>
            <a:pPr>
              <a:defRPr/>
            </a:pPr>
            <a:r>
              <a:rPr lang="lt-LT" dirty="0">
                <a:latin typeface="+mj-lt"/>
                <a:cs typeface="Times New Roman" pitchFamily="18" charset="0"/>
              </a:rPr>
              <a:t>NAMŲ DARBŲ UŽDUOTIES</a:t>
            </a:r>
          </a:p>
          <a:p>
            <a:pPr>
              <a:defRPr/>
            </a:pPr>
            <a:r>
              <a:rPr lang="lt-LT" dirty="0">
                <a:latin typeface="+mj-lt"/>
                <a:cs typeface="Times New Roman" pitchFamily="18" charset="0"/>
              </a:rPr>
              <a:t>SKYRIMAS</a:t>
            </a:r>
          </a:p>
        </p:txBody>
      </p:sp>
      <p:sp>
        <p:nvSpPr>
          <p:cNvPr id="14" name="TextBox 13"/>
          <p:cNvSpPr txBox="1"/>
          <p:nvPr/>
        </p:nvSpPr>
        <p:spPr>
          <a:xfrm>
            <a:off x="4008438" y="1412875"/>
            <a:ext cx="4413709" cy="369332"/>
          </a:xfrm>
          <a:prstGeom prst="rect">
            <a:avLst/>
          </a:prstGeom>
          <a:noFill/>
        </p:spPr>
        <p:txBody>
          <a:bodyPr wrap="none">
            <a:spAutoFit/>
          </a:bodyPr>
          <a:lstStyle/>
          <a:p>
            <a:pPr>
              <a:defRPr/>
            </a:pPr>
            <a:r>
              <a:rPr lang="lt-LT" b="1" dirty="0">
                <a:cs typeface="Times New Roman" pitchFamily="18" charset="0"/>
              </a:rPr>
              <a:t>Kodėl varna neišskrenda į šiltuosius kraštus?</a:t>
            </a:r>
          </a:p>
        </p:txBody>
      </p:sp>
      <p:sp>
        <p:nvSpPr>
          <p:cNvPr id="15" name="TextBox 14"/>
          <p:cNvSpPr txBox="1"/>
          <p:nvPr/>
        </p:nvSpPr>
        <p:spPr>
          <a:xfrm>
            <a:off x="3935414" y="4292601"/>
            <a:ext cx="4681537" cy="646113"/>
          </a:xfrm>
          <a:prstGeom prst="rect">
            <a:avLst/>
          </a:prstGeom>
          <a:noFill/>
        </p:spPr>
        <p:txBody>
          <a:bodyPr>
            <a:spAutoFit/>
          </a:bodyPr>
          <a:lstStyle/>
          <a:p>
            <a:pPr algn="ctr">
              <a:defRPr/>
            </a:pPr>
            <a:r>
              <a:rPr lang="lt-LT" dirty="0">
                <a:latin typeface="+mj-lt"/>
                <a:cs typeface="Times New Roman" pitchFamily="18" charset="0"/>
              </a:rPr>
              <a:t>Įvairių metodų “orkestruotė”, pynė, deriniai, kurie virsta skambančia “simfonija”</a:t>
            </a:r>
          </a:p>
        </p:txBody>
      </p:sp>
      <p:sp>
        <p:nvSpPr>
          <p:cNvPr id="16" name="TextBox 15"/>
          <p:cNvSpPr txBox="1"/>
          <p:nvPr/>
        </p:nvSpPr>
        <p:spPr>
          <a:xfrm>
            <a:off x="1919843" y="5373689"/>
            <a:ext cx="369332" cy="478657"/>
          </a:xfrm>
          <a:prstGeom prst="rect">
            <a:avLst/>
          </a:prstGeom>
          <a:noFill/>
          <a:ln w="3175">
            <a:solidFill>
              <a:schemeClr val="tx1"/>
            </a:solidFill>
          </a:ln>
        </p:spPr>
        <p:txBody>
          <a:bodyPr vert="vert" wrap="none">
            <a:spAutoFit/>
          </a:bodyPr>
          <a:lstStyle/>
          <a:p>
            <a:pPr>
              <a:defRPr/>
            </a:pPr>
            <a:r>
              <a:rPr lang="lt-LT" sz="1200" dirty="0">
                <a:latin typeface="+mj-lt"/>
                <a:cs typeface="Times New Roman" pitchFamily="18" charset="0"/>
              </a:rPr>
              <a:t>1 min.</a:t>
            </a:r>
          </a:p>
        </p:txBody>
      </p:sp>
      <p:sp>
        <p:nvSpPr>
          <p:cNvPr id="19" name="TextBox 18"/>
          <p:cNvSpPr txBox="1">
            <a:spLocks noChangeArrowheads="1"/>
          </p:cNvSpPr>
          <p:nvPr/>
        </p:nvSpPr>
        <p:spPr bwMode="auto">
          <a:xfrm>
            <a:off x="8723314" y="5349876"/>
            <a:ext cx="1476375" cy="277813"/>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lt-LT" altLang="lt-LT" sz="1200">
                <a:latin typeface="Calibri" panose="020F0502020204030204" pitchFamily="34" charset="0"/>
                <a:cs typeface="Times New Roman" panose="02020603050405020304" pitchFamily="18" charset="0"/>
              </a:rPr>
              <a:t>             apie 5  min.</a:t>
            </a:r>
          </a:p>
        </p:txBody>
      </p:sp>
      <p:sp>
        <p:nvSpPr>
          <p:cNvPr id="20" name="TextBox 19"/>
          <p:cNvSpPr txBox="1"/>
          <p:nvPr/>
        </p:nvSpPr>
        <p:spPr>
          <a:xfrm>
            <a:off x="5808664" y="5373689"/>
            <a:ext cx="981359" cy="276999"/>
          </a:xfrm>
          <a:prstGeom prst="rect">
            <a:avLst/>
          </a:prstGeom>
          <a:noFill/>
          <a:ln w="3175">
            <a:solidFill>
              <a:schemeClr val="tx1"/>
            </a:solidFill>
          </a:ln>
        </p:spPr>
        <p:txBody>
          <a:bodyPr wrap="none">
            <a:spAutoFit/>
          </a:bodyPr>
          <a:lstStyle/>
          <a:p>
            <a:pPr>
              <a:defRPr/>
            </a:pPr>
            <a:r>
              <a:rPr lang="lt-LT" sz="1200" dirty="0">
                <a:latin typeface="+mj-lt"/>
                <a:cs typeface="Times New Roman" pitchFamily="18" charset="0"/>
              </a:rPr>
              <a:t> apie 35 min.</a:t>
            </a:r>
          </a:p>
        </p:txBody>
      </p:sp>
      <p:sp>
        <p:nvSpPr>
          <p:cNvPr id="21" name="TextBox 20"/>
          <p:cNvSpPr txBox="1">
            <a:spLocks noChangeArrowheads="1"/>
          </p:cNvSpPr>
          <p:nvPr/>
        </p:nvSpPr>
        <p:spPr bwMode="auto">
          <a:xfrm>
            <a:off x="2351089" y="5373689"/>
            <a:ext cx="954087" cy="276225"/>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lt-LT" altLang="lt-LT" sz="1200">
                <a:latin typeface="Calibri" panose="020F0502020204030204" pitchFamily="34" charset="0"/>
                <a:cs typeface="Times New Roman" panose="02020603050405020304" pitchFamily="18" charset="0"/>
              </a:rPr>
              <a:t>apie  </a:t>
            </a:r>
            <a:r>
              <a:rPr lang="lt-LT" altLang="lt-LT" sz="1200">
                <a:latin typeface="Arial" panose="020B0604020202020204" pitchFamily="34" charset="0"/>
                <a:cs typeface="Times New Roman" panose="02020603050405020304" pitchFamily="18" charset="0"/>
              </a:rPr>
              <a:t>4</a:t>
            </a:r>
            <a:r>
              <a:rPr lang="lt-LT" altLang="lt-LT" sz="1200">
                <a:latin typeface="Calibri" panose="020F0502020204030204" pitchFamily="34" charset="0"/>
                <a:cs typeface="Times New Roman" panose="02020603050405020304" pitchFamily="18" charset="0"/>
              </a:rPr>
              <a:t>  min.</a:t>
            </a:r>
          </a:p>
        </p:txBody>
      </p:sp>
      <p:cxnSp>
        <p:nvCxnSpPr>
          <p:cNvPr id="25" name="Straight Connector 24"/>
          <p:cNvCxnSpPr/>
          <p:nvPr/>
        </p:nvCxnSpPr>
        <p:spPr>
          <a:xfrm>
            <a:off x="2351089" y="5229225"/>
            <a:ext cx="936625" cy="0"/>
          </a:xfrm>
          <a:prstGeom prst="line">
            <a:avLst/>
          </a:prstGeom>
          <a:ln>
            <a:headEnd type="diamond"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87714" y="5229225"/>
            <a:ext cx="504825" cy="0"/>
          </a:xfrm>
          <a:prstGeom prst="line">
            <a:avLst/>
          </a:prstGeom>
          <a:ln>
            <a:headEnd type="diamond"/>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719513" y="5229225"/>
            <a:ext cx="5040312" cy="0"/>
          </a:xfrm>
          <a:prstGeom prst="line">
            <a:avLst/>
          </a:prstGeom>
          <a:ln>
            <a:headEnd type="diamond"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759826" y="5229225"/>
            <a:ext cx="504825" cy="0"/>
          </a:xfrm>
          <a:prstGeom prst="line">
            <a:avLst/>
          </a:prstGeom>
          <a:ln>
            <a:headEnd type="diamond"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264650" y="5229225"/>
            <a:ext cx="935038" cy="0"/>
          </a:xfrm>
          <a:prstGeom prst="line">
            <a:avLst/>
          </a:prstGeom>
          <a:ln>
            <a:headEnd type="diamond"/>
            <a:tailEnd type="arrow"/>
          </a:ln>
        </p:spPr>
        <p:style>
          <a:lnRef idx="1">
            <a:schemeClr val="accent1"/>
          </a:lnRef>
          <a:fillRef idx="0">
            <a:schemeClr val="accent1"/>
          </a:fillRef>
          <a:effectRef idx="0">
            <a:schemeClr val="accent1"/>
          </a:effectRef>
          <a:fontRef idx="minor">
            <a:schemeClr val="tx1"/>
          </a:fontRef>
        </p:style>
      </p:cxnSp>
      <p:pic>
        <p:nvPicPr>
          <p:cNvPr id="11266" name="Picture 2" descr="http://www.nepo.lt/img/stuff2/varn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19739" y="1989138"/>
            <a:ext cx="1495425"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90276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Left)">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lide(fromTop)">
                                      <p:cBhvr>
                                        <p:cTn id="22" dur="10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1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lide(fromLeft)">
                                      <p:cBhvr>
                                        <p:cTn id="32" dur="1000"/>
                                        <p:tgtEl>
                                          <p:spTgt spid="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slide(fromTop)">
                                      <p:cBhvr>
                                        <p:cTn id="37" dur="1000"/>
                                        <p:tgtEl>
                                          <p:spTgt spid="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lide(fromBottom)">
                                      <p:cBhvr>
                                        <p:cTn id="42" dur="10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8"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slide(fromLeft)">
                                      <p:cBhvr>
                                        <p:cTn id="47" dur="1000"/>
                                        <p:tgtEl>
                                          <p:spTgt spid="2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slide(fromBottom)">
                                      <p:cBhvr>
                                        <p:cTn id="52" dur="1000"/>
                                        <p:tgtEl>
                                          <p:spTgt spid="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8"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slide(fromLeft)">
                                      <p:cBhvr>
                                        <p:cTn id="57" dur="1000"/>
                                        <p:tgtEl>
                                          <p:spTgt spid="2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slide(fromTop)">
                                      <p:cBhvr>
                                        <p:cTn id="62" dur="1000"/>
                                        <p:tgtEl>
                                          <p:spTgt spid="2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slide(fromBottom)">
                                      <p:cBhvr>
                                        <p:cTn id="67" dur="1000"/>
                                        <p:tgtEl>
                                          <p:spTgt spid="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9" presetClass="entr" presetSubtype="0" fill="hold" nodeType="clickEffect">
                                  <p:stCondLst>
                                    <p:cond delay="0"/>
                                  </p:stCondLst>
                                  <p:childTnLst>
                                    <p:set>
                                      <p:cBhvr>
                                        <p:cTn id="71" dur="1" fill="hold">
                                          <p:stCondLst>
                                            <p:cond delay="0"/>
                                          </p:stCondLst>
                                        </p:cTn>
                                        <p:tgtEl>
                                          <p:spTgt spid="11266"/>
                                        </p:tgtEl>
                                        <p:attrNameLst>
                                          <p:attrName>style.visibility</p:attrName>
                                        </p:attrNameLst>
                                      </p:cBhvr>
                                      <p:to>
                                        <p:strVal val="visible"/>
                                      </p:to>
                                    </p:set>
                                    <p:anim calcmode="lin" valueType="num">
                                      <p:cBhvr>
                                        <p:cTn id="72" dur="1000" fill="hold"/>
                                        <p:tgtEl>
                                          <p:spTgt spid="11266"/>
                                        </p:tgtEl>
                                        <p:attrNameLst>
                                          <p:attrName>ppt_x</p:attrName>
                                        </p:attrNameLst>
                                      </p:cBhvr>
                                      <p:tavLst>
                                        <p:tav tm="0">
                                          <p:val>
                                            <p:strVal val="#ppt_x-.2"/>
                                          </p:val>
                                        </p:tav>
                                        <p:tav tm="100000">
                                          <p:val>
                                            <p:strVal val="#ppt_x"/>
                                          </p:val>
                                        </p:tav>
                                      </p:tavLst>
                                    </p:anim>
                                    <p:anim calcmode="lin" valueType="num">
                                      <p:cBhvr>
                                        <p:cTn id="73"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74" dur="1000"/>
                                        <p:tgtEl>
                                          <p:spTgt spid="1126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8" fill="hold"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slide(fromLeft)">
                                      <p:cBhvr>
                                        <p:cTn id="79" dur="1000"/>
                                        <p:tgtEl>
                                          <p:spTgt spid="3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2" presetClass="entr" presetSubtype="4"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slide(fromBottom)">
                                      <p:cBhvr>
                                        <p:cTn id="84" dur="1000"/>
                                        <p:tgtEl>
                                          <p:spTgt spid="1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2" presetClass="entr" presetSubtype="8" fill="hold"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slide(fromLeft)">
                                      <p:cBhvr>
                                        <p:cTn id="89" dur="1000"/>
                                        <p:tgtEl>
                                          <p:spTgt spid="3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2" presetClass="entr" presetSubtype="1" fill="hold" grpId="0"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slide(fromTop)">
                                      <p:cBhvr>
                                        <p:cTn id="94" dur="500"/>
                                        <p:tgtEl>
                                          <p:spTgt spid="1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2" presetClass="entr" presetSubtype="4" fill="hold"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lide(fromBottom)">
                                      <p:cBhvr>
                                        <p:cTn id="9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1409700" y="356553"/>
            <a:ext cx="9144000" cy="2387600"/>
          </a:xfrm>
        </p:spPr>
        <p:txBody>
          <a:bodyPr>
            <a:normAutofit/>
          </a:bodyPr>
          <a:lstStyle/>
          <a:p>
            <a:pPr>
              <a:defRPr/>
            </a:pPr>
            <a:r>
              <a:rPr lang="lt-LT" b="1" dirty="0" smtClean="0">
                <a:latin typeface="+mn-lt"/>
              </a:rPr>
              <a:t>Dokumentai </a:t>
            </a:r>
            <a:endParaRPr lang="lt-LT" b="1" dirty="0">
              <a:latin typeface="+mn-lt"/>
            </a:endParaRPr>
          </a:p>
        </p:txBody>
      </p:sp>
    </p:spTree>
    <p:extLst>
      <p:ext uri="{BB962C8B-B14F-4D97-AF65-F5344CB8AC3E}">
        <p14:creationId xmlns:p14="http://schemas.microsoft.com/office/powerpoint/2010/main" xmlns="" val="28634762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kaidrės numerio vietos rezervavimo ženklas 5"/>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1566584-F4EA-44E5-A31A-F4364BBC9DD4}" type="slidenum">
              <a:rPr lang="en-GB" altLang="lt-LT" sz="1400"/>
              <a:pPr>
                <a:spcBef>
                  <a:spcPct val="0"/>
                </a:spcBef>
                <a:buClrTx/>
                <a:buSzTx/>
                <a:buFontTx/>
                <a:buNone/>
              </a:pPr>
              <a:t>80</a:t>
            </a:fld>
            <a:endParaRPr lang="en-GB" altLang="lt-LT" sz="1400"/>
          </a:p>
        </p:txBody>
      </p:sp>
      <p:sp>
        <p:nvSpPr>
          <p:cNvPr id="28675" name="Rectangle 2"/>
          <p:cNvSpPr>
            <a:spLocks noGrp="1" noChangeArrowheads="1"/>
          </p:cNvSpPr>
          <p:nvPr>
            <p:ph type="title"/>
          </p:nvPr>
        </p:nvSpPr>
        <p:spPr/>
        <p:txBody>
          <a:bodyPr/>
          <a:lstStyle/>
          <a:p>
            <a:pPr eaLnBrk="1" hangingPunct="1"/>
            <a:r>
              <a:rPr lang="lt-LT" altLang="lt-LT" b="1" dirty="0" smtClean="0">
                <a:latin typeface="+mn-lt"/>
              </a:rPr>
              <a:t>Įrankiai pažangai matuoti</a:t>
            </a:r>
          </a:p>
        </p:txBody>
      </p:sp>
      <p:sp>
        <p:nvSpPr>
          <p:cNvPr id="2" name="Turinio vietos rezervavimo ženklas 1"/>
          <p:cNvSpPr>
            <a:spLocks noGrp="1"/>
          </p:cNvSpPr>
          <p:nvPr>
            <p:ph idx="1"/>
          </p:nvPr>
        </p:nvSpPr>
        <p:spPr/>
        <p:txBody>
          <a:bodyPr/>
          <a:lstStyle/>
          <a:p>
            <a:pPr marL="0" indent="0">
              <a:buNone/>
            </a:pPr>
            <a:r>
              <a:rPr lang="lt-LT" altLang="lt-LT" dirty="0">
                <a:latin typeface="Arial" panose="020B0604020202020204" pitchFamily="34" charset="0"/>
                <a:hlinkClick r:id="rId2"/>
              </a:rPr>
              <a:t>http://www.iklase.lt/internetiniai-irankiai-ir-programeles-mokiniu-pazangai-matuoti/</a:t>
            </a:r>
            <a:r>
              <a:rPr lang="lt-LT" altLang="lt-LT" dirty="0">
                <a:latin typeface="Arial" panose="020B0604020202020204" pitchFamily="34" charset="0"/>
              </a:rPr>
              <a:t> </a:t>
            </a:r>
          </a:p>
          <a:p>
            <a:endParaRPr lang="lt-LT" dirty="0"/>
          </a:p>
        </p:txBody>
      </p:sp>
    </p:spTree>
    <p:extLst>
      <p:ext uri="{BB962C8B-B14F-4D97-AF65-F5344CB8AC3E}">
        <p14:creationId xmlns:p14="http://schemas.microsoft.com/office/powerpoint/2010/main" xmlns="" val="25147476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lt-LT" altLang="lt-LT" b="1" dirty="0" smtClean="0">
                <a:latin typeface="Times New Roman" panose="02020603050405020304" pitchFamily="18" charset="0"/>
                <a:cs typeface="Times New Roman" panose="02020603050405020304" pitchFamily="18" charset="0"/>
              </a:rPr>
              <a:t>„Žinau, noriu sužinoti, sužinojau“</a:t>
            </a:r>
            <a:endParaRPr lang="en-US" altLang="lt-LT" dirty="0" smtClean="0"/>
          </a:p>
        </p:txBody>
      </p:sp>
      <p:sp>
        <p:nvSpPr>
          <p:cNvPr id="3" name="Content Placeholder 2"/>
          <p:cNvSpPr>
            <a:spLocks noGrp="1"/>
          </p:cNvSpPr>
          <p:nvPr>
            <p:ph idx="1"/>
          </p:nvPr>
        </p:nvSpPr>
        <p:spPr>
          <a:xfrm>
            <a:off x="1774826" y="1989138"/>
            <a:ext cx="8264525" cy="4868862"/>
          </a:xfrm>
        </p:spPr>
        <p:txBody>
          <a:bodyPr rtlCol="0">
            <a:normAutofit/>
          </a:bodyPr>
          <a:lstStyle/>
          <a:p>
            <a:pPr marL="0" indent="0">
              <a:lnSpc>
                <a:spcPct val="120000"/>
              </a:lnSpc>
              <a:spcBef>
                <a:spcPts val="0"/>
              </a:spcBef>
              <a:buNone/>
              <a:defRPr/>
            </a:pPr>
            <a:r>
              <a:rPr lang="lt-LT" dirty="0" smtClean="0">
                <a:solidFill>
                  <a:schemeClr val="accent6">
                    <a:lumMod val="50000"/>
                  </a:schemeClr>
                </a:solidFill>
                <a:latin typeface="Times New Roman" pitchFamily="18" charset="0"/>
                <a:cs typeface="Times New Roman" pitchFamily="18" charset="0"/>
              </a:rPr>
              <a:t>Praktinė užduotis</a:t>
            </a:r>
          </a:p>
          <a:p>
            <a:pPr marL="0" indent="0">
              <a:lnSpc>
                <a:spcPct val="120000"/>
              </a:lnSpc>
              <a:spcBef>
                <a:spcPts val="0"/>
              </a:spcBef>
              <a:buNone/>
              <a:defRPr/>
            </a:pPr>
            <a:r>
              <a:rPr lang="lt-LT" dirty="0" smtClean="0">
                <a:solidFill>
                  <a:schemeClr val="accent6">
                    <a:lumMod val="50000"/>
                  </a:schemeClr>
                </a:solidFill>
                <a:latin typeface="Times New Roman" pitchFamily="18" charset="0"/>
                <a:cs typeface="Times New Roman" pitchFamily="18" charset="0"/>
              </a:rPr>
              <a:t>Geltonas – žinau</a:t>
            </a:r>
          </a:p>
          <a:p>
            <a:pPr marL="0" indent="0">
              <a:lnSpc>
                <a:spcPct val="120000"/>
              </a:lnSpc>
              <a:spcBef>
                <a:spcPts val="0"/>
              </a:spcBef>
              <a:buNone/>
              <a:defRPr/>
            </a:pPr>
            <a:r>
              <a:rPr lang="lt-LT" dirty="0" smtClean="0">
                <a:solidFill>
                  <a:schemeClr val="accent6">
                    <a:lumMod val="50000"/>
                  </a:schemeClr>
                </a:solidFill>
                <a:latin typeface="Times New Roman" pitchFamily="18" charset="0"/>
                <a:cs typeface="Times New Roman" pitchFamily="18" charset="0"/>
              </a:rPr>
              <a:t>Žalias – noriu sužinoti</a:t>
            </a:r>
          </a:p>
          <a:p>
            <a:pPr marL="0" indent="0">
              <a:lnSpc>
                <a:spcPct val="120000"/>
              </a:lnSpc>
              <a:spcBef>
                <a:spcPts val="0"/>
              </a:spcBef>
              <a:buNone/>
              <a:defRPr/>
            </a:pPr>
            <a:r>
              <a:rPr lang="lt-LT">
                <a:solidFill>
                  <a:schemeClr val="accent6">
                    <a:lumMod val="50000"/>
                  </a:schemeClr>
                </a:solidFill>
                <a:latin typeface="Times New Roman" pitchFamily="18" charset="0"/>
                <a:cs typeface="Times New Roman" pitchFamily="18" charset="0"/>
              </a:rPr>
              <a:t> </a:t>
            </a:r>
            <a:r>
              <a:rPr lang="lt-LT" smtClean="0">
                <a:solidFill>
                  <a:schemeClr val="accent6">
                    <a:lumMod val="50000"/>
                  </a:schemeClr>
                </a:solidFill>
                <a:latin typeface="Times New Roman" pitchFamily="18" charset="0"/>
                <a:cs typeface="Times New Roman" pitchFamily="18" charset="0"/>
              </a:rPr>
              <a:t>Rausvas </a:t>
            </a:r>
            <a:r>
              <a:rPr lang="lt-LT" dirty="0" smtClean="0">
                <a:solidFill>
                  <a:schemeClr val="accent6">
                    <a:lumMod val="50000"/>
                  </a:schemeClr>
                </a:solidFill>
                <a:latin typeface="Times New Roman" pitchFamily="18" charset="0"/>
                <a:cs typeface="Times New Roman" pitchFamily="18" charset="0"/>
              </a:rPr>
              <a:t>- sužinojau</a:t>
            </a:r>
            <a:br>
              <a:rPr lang="lt-LT" dirty="0" smtClean="0">
                <a:solidFill>
                  <a:schemeClr val="accent6">
                    <a:lumMod val="50000"/>
                  </a:schemeClr>
                </a:solidFill>
                <a:latin typeface="Times New Roman" pitchFamily="18" charset="0"/>
                <a:cs typeface="Times New Roman" pitchFamily="18" charset="0"/>
              </a:rPr>
            </a:br>
            <a:endParaRPr lang="en-US"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04939639"/>
      </p:ext>
    </p:extLst>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lt-LT" altLang="lt-LT" b="1" smtClean="0">
                <a:latin typeface="Times New Roman" panose="02020603050405020304" pitchFamily="18" charset="0"/>
                <a:cs typeface="Times New Roman" panose="02020603050405020304" pitchFamily="18" charset="0"/>
              </a:rPr>
              <a:t>„Žinau, noriu sužinoti, sužinojau“</a:t>
            </a:r>
            <a:endParaRPr lang="en-US" altLang="lt-LT" smtClean="0"/>
          </a:p>
        </p:txBody>
      </p:sp>
      <p:sp>
        <p:nvSpPr>
          <p:cNvPr id="3" name="Content Placeholder 2"/>
          <p:cNvSpPr>
            <a:spLocks noGrp="1"/>
          </p:cNvSpPr>
          <p:nvPr>
            <p:ph idx="1"/>
          </p:nvPr>
        </p:nvSpPr>
        <p:spPr>
          <a:xfrm>
            <a:off x="617220" y="1989138"/>
            <a:ext cx="9422131" cy="4868862"/>
          </a:xfrm>
        </p:spPr>
        <p:txBody>
          <a:bodyPr rtlCol="0">
            <a:normAutofit fontScale="92500"/>
          </a:bodyPr>
          <a:lstStyle/>
          <a:p>
            <a:pPr marL="0" indent="0">
              <a:lnSpc>
                <a:spcPct val="120000"/>
              </a:lnSpc>
              <a:spcBef>
                <a:spcPts val="0"/>
              </a:spcBef>
              <a:buNone/>
              <a:defRPr/>
            </a:pPr>
            <a:r>
              <a:rPr lang="lt-LT" dirty="0" smtClean="0">
                <a:latin typeface="Times New Roman" pitchFamily="18" charset="0"/>
                <a:cs typeface="Times New Roman" pitchFamily="18" charset="0"/>
              </a:rPr>
              <a:t>Pasirinkite temą, kurią ketinate aptarti pamokoje. Ant lentos pritvirtinkite tris popieriaus lapus su antraštėmis: „Žinau“, „Noriu sužinoti“, „Sužinojau“. Paprašykite mokinių tą patį padaryti ir individualiai. Paklauskite mokinių, ką jie žino apie naują temą, ir paskatinkite pasidalyti mintimis. Diskusiją tęskite tol, kol išryškės kuo daugiau esminių temos aspektų ir svarbios informacijos. Surašykite tai pirmajame stulpelyje „Žinau“.  Diskutuojant paaiškės, kad daug kas yra neaišku ar informacija yra prieštaringa. </a:t>
            </a:r>
            <a:endParaRPr lang="en-US" dirty="0" smtClean="0">
              <a:latin typeface="Times New Roman" pitchFamily="18" charset="0"/>
              <a:cs typeface="Times New Roman" pitchFamily="18" charset="0"/>
            </a:endParaRPr>
          </a:p>
          <a:p>
            <a:pPr marL="0" indent="0">
              <a:lnSpc>
                <a:spcPct val="120000"/>
              </a:lnSpc>
              <a:spcBef>
                <a:spcPts val="0"/>
              </a:spcBef>
              <a:buNone/>
              <a:defRPr/>
            </a:pPr>
            <a:r>
              <a:rPr lang="lt-LT" dirty="0" smtClean="0">
                <a:latin typeface="Times New Roman" pitchFamily="18" charset="0"/>
                <a:cs typeface="Times New Roman" pitchFamily="18" charset="0"/>
              </a:rPr>
              <a:t/>
            </a:r>
            <a:br>
              <a:rPr lang="lt-LT"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615131291"/>
      </p:ext>
    </p:extLst>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774826" y="274638"/>
            <a:ext cx="8435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bIns="9144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SzTx/>
              <a:buFontTx/>
              <a:buNone/>
            </a:pPr>
            <a:r>
              <a:rPr lang="lt-LT" altLang="lt-LT" sz="3600" b="1">
                <a:latin typeface="Times New Roman" panose="02020603050405020304" pitchFamily="18" charset="0"/>
                <a:cs typeface="Times New Roman" panose="02020603050405020304" pitchFamily="18" charset="0"/>
              </a:rPr>
              <a:t>Žinojimas prasideda nuo nežinojimo</a:t>
            </a:r>
            <a:r>
              <a:rPr lang="lt-LT" altLang="lt-LT" sz="3600">
                <a:latin typeface="Times New Roman" panose="02020603050405020304" pitchFamily="18" charset="0"/>
                <a:cs typeface="Times New Roman" panose="02020603050405020304" pitchFamily="18" charset="0"/>
              </a:rPr>
              <a:t>.</a:t>
            </a:r>
          </a:p>
        </p:txBody>
      </p:sp>
      <p:sp>
        <p:nvSpPr>
          <p:cNvPr id="44035" name="Text Box 2"/>
          <p:cNvSpPr txBox="1">
            <a:spLocks noChangeArrowheads="1"/>
          </p:cNvSpPr>
          <p:nvPr/>
        </p:nvSpPr>
        <p:spPr bwMode="auto">
          <a:xfrm>
            <a:off x="1703388" y="1557338"/>
            <a:ext cx="8507412" cy="446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marL="0" indent="0" eaLnBrk="1" hangingPunct="1">
              <a:spcBef>
                <a:spcPts val="575"/>
              </a:spcBef>
              <a:buClr>
                <a:srgbClr val="D34817"/>
              </a:buClr>
              <a:buSzPct val="85000"/>
            </a:pPr>
            <a:r>
              <a:rPr lang="lt-LT" altLang="lt-LT" sz="6600" dirty="0">
                <a:solidFill>
                  <a:srgbClr val="000000"/>
                </a:solidFill>
                <a:latin typeface="+mn-lt"/>
                <a:cs typeface="Times New Roman" panose="02020603050405020304" pitchFamily="18" charset="0"/>
              </a:rPr>
              <a:t>Kai žinai, ko nežinai, tai jau daug žinai</a:t>
            </a:r>
            <a:r>
              <a:rPr lang="lt-LT" altLang="lt-LT" sz="6600" dirty="0" smtClean="0">
                <a:solidFill>
                  <a:srgbClr val="000000"/>
                </a:solidFill>
                <a:latin typeface="+mn-lt"/>
                <a:cs typeface="Times New Roman" panose="02020603050405020304" pitchFamily="18" charset="0"/>
              </a:rPr>
              <a:t>...</a:t>
            </a:r>
            <a:endParaRPr lang="lt-LT" altLang="lt-LT" sz="6600" dirty="0">
              <a:solidFill>
                <a:srgbClr val="000000"/>
              </a:solidFill>
              <a:latin typeface="+mn-lt"/>
              <a:cs typeface="Times New Roman" panose="02020603050405020304" pitchFamily="18" charset="0"/>
            </a:endParaRPr>
          </a:p>
          <a:p>
            <a:pPr eaLnBrk="1" hangingPunct="1">
              <a:spcBef>
                <a:spcPts val="575"/>
              </a:spcBef>
              <a:buSzPct val="85000"/>
            </a:pPr>
            <a:endParaRPr lang="lt-LT" altLang="lt-LT" sz="6600" dirty="0">
              <a:solidFill>
                <a:srgbClr val="000000"/>
              </a:solidFill>
              <a:latin typeface="Perpetua" panose="02020502060401020303" pitchFamily="18" charset="0"/>
            </a:endParaRPr>
          </a:p>
        </p:txBody>
      </p:sp>
    </p:spTree>
    <p:extLst>
      <p:ext uri="{BB962C8B-B14F-4D97-AF65-F5344CB8AC3E}">
        <p14:creationId xmlns:p14="http://schemas.microsoft.com/office/powerpoint/2010/main" xmlns="" val="24544988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urinio vietos rezervavimo ženklas 1"/>
          <p:cNvGraphicFramePr>
            <a:graphicFrameLocks noGrp="1"/>
          </p:cNvGraphicFramePr>
          <p:nvPr>
            <p:ph idx="1"/>
            <p:extLst>
              <p:ext uri="{D42A27DB-BD31-4B8C-83A1-F6EECF244321}">
                <p14:modId xmlns:p14="http://schemas.microsoft.com/office/powerpoint/2010/main" xmlns="" val="3048367740"/>
              </p:ext>
            </p:extLst>
          </p:nvPr>
        </p:nvGraphicFramePr>
        <p:xfrm>
          <a:off x="665163" y="498475"/>
          <a:ext cx="9374187" cy="635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01686424"/>
      </p:ext>
    </p:extLst>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pPr marL="0" indent="0">
              <a:buNone/>
            </a:pPr>
            <a:r>
              <a:rPr lang="lt-LT" dirty="0">
                <a:hlinkClick r:id="rId2"/>
              </a:rPr>
              <a:t>https://www.youtube.com/watch?v=am5lKJMibr0</a:t>
            </a:r>
            <a:endParaRPr lang="lt-LT" dirty="0"/>
          </a:p>
        </p:txBody>
      </p:sp>
    </p:spTree>
    <p:extLst>
      <p:ext uri="{BB962C8B-B14F-4D97-AF65-F5344CB8AC3E}">
        <p14:creationId xmlns:p14="http://schemas.microsoft.com/office/powerpoint/2010/main" xmlns="" val="36832298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urinio vietos rezervavimo ženklas 2"/>
          <p:cNvSpPr>
            <a:spLocks noGrp="1"/>
          </p:cNvSpPr>
          <p:nvPr>
            <p:ph idx="1"/>
          </p:nvPr>
        </p:nvSpPr>
        <p:spPr/>
        <p:txBody>
          <a:bodyPr/>
          <a:lstStyle/>
          <a:p>
            <a:pPr marL="109538" indent="0">
              <a:buNone/>
            </a:pPr>
            <a:endParaRPr lang="lt-LT" altLang="lt-LT" dirty="0" smtClean="0"/>
          </a:p>
          <a:p>
            <a:pPr marL="109538" indent="0">
              <a:buNone/>
            </a:pPr>
            <a:r>
              <a:rPr lang="lt-LT" altLang="lt-LT" dirty="0"/>
              <a:t>Pažanga – ne atsitiktinumas, o būtinybė.</a:t>
            </a:r>
          </a:p>
          <a:p>
            <a:pPr marL="109538" indent="0">
              <a:buNone/>
            </a:pPr>
            <a:r>
              <a:rPr lang="lt-LT" altLang="lt-LT" dirty="0"/>
              <a:t>					</a:t>
            </a:r>
            <a:r>
              <a:rPr lang="lt-LT" altLang="lt-LT" sz="2000" i="1" dirty="0"/>
              <a:t>Herbertas </a:t>
            </a:r>
            <a:r>
              <a:rPr lang="lt-LT" altLang="lt-LT" sz="2000" i="1" dirty="0" err="1"/>
              <a:t>Spenseris</a:t>
            </a:r>
            <a:endParaRPr lang="lt-LT" altLang="lt-LT" sz="2000" i="1" dirty="0"/>
          </a:p>
          <a:p>
            <a:pPr marL="109538" indent="0">
              <a:buNone/>
            </a:pPr>
            <a:endParaRPr lang="lt-LT" altLang="lt-LT" dirty="0" smtClean="0"/>
          </a:p>
          <a:p>
            <a:pPr marL="109538" indent="0">
              <a:buNone/>
            </a:pPr>
            <a:endParaRPr lang="lt-LT" altLang="lt-LT" dirty="0" smtClean="0"/>
          </a:p>
          <a:p>
            <a:pPr marL="109538" indent="0" algn="just">
              <a:buNone/>
            </a:pPr>
            <a:r>
              <a:rPr lang="lt-LT" altLang="lt-LT" dirty="0"/>
              <a:t>Visas žmogaus išmanymas yra ne kas kita, kaip kantrybės ir laiko junginys.</a:t>
            </a:r>
          </a:p>
          <a:p>
            <a:pPr marL="109538" indent="0">
              <a:buNone/>
            </a:pPr>
            <a:r>
              <a:rPr lang="lt-LT" altLang="lt-LT" dirty="0" smtClean="0"/>
              <a:t>					</a:t>
            </a:r>
            <a:r>
              <a:rPr lang="lt-LT" altLang="lt-LT" sz="2000" i="1" dirty="0" err="1"/>
              <a:t>Honorė</a:t>
            </a:r>
            <a:r>
              <a:rPr lang="lt-LT" altLang="lt-LT" sz="2000" i="1" dirty="0"/>
              <a:t> de Balzakas</a:t>
            </a:r>
          </a:p>
          <a:p>
            <a:pPr marL="109538" indent="0">
              <a:buNone/>
            </a:pPr>
            <a:endParaRPr lang="lt-LT" altLang="lt-LT" sz="2000" dirty="0"/>
          </a:p>
        </p:txBody>
      </p:sp>
    </p:spTree>
    <p:extLst>
      <p:ext uri="{BB962C8B-B14F-4D97-AF65-F5344CB8AC3E}">
        <p14:creationId xmlns:p14="http://schemas.microsoft.com/office/powerpoint/2010/main" xmlns="" val="3686357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703388" y="-844550"/>
            <a:ext cx="8640762" cy="2544763"/>
          </a:xfrm>
          <a:prstGeom prst="rect">
            <a:avLst/>
          </a:prstGeom>
          <a:noFill/>
          <a:ln w="9525">
            <a:noFill/>
            <a:round/>
            <a:headEnd/>
            <a:tailEnd/>
          </a:ln>
        </p:spPr>
        <p:txBody>
          <a:bodyPr bIns="91440" anchor="b"/>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altLang="lt-LT" sz="3200" b="1" dirty="0"/>
              <a:t>Švietimo </a:t>
            </a:r>
            <a:r>
              <a:rPr lang="lt-LT" altLang="lt-LT" sz="3200" b="1" dirty="0" smtClean="0"/>
              <a:t>įstatymas</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altLang="lt-LT" sz="3200" b="1" dirty="0" smtClean="0">
                <a:solidFill>
                  <a:schemeClr val="accent6">
                    <a:lumMod val="50000"/>
                  </a:schemeClr>
                </a:solidFill>
                <a:cs typeface="Times New Roman" pitchFamily="18" charset="0"/>
              </a:rPr>
              <a:t> </a:t>
            </a:r>
            <a:r>
              <a:rPr lang="lt-LT" altLang="lt-LT" sz="3200" b="1" dirty="0">
                <a:solidFill>
                  <a:schemeClr val="accent6">
                    <a:lumMod val="50000"/>
                  </a:schemeClr>
                </a:solidFill>
                <a:cs typeface="Times New Roman" pitchFamily="18" charset="0"/>
              </a:rPr>
              <a:t>38 straipsnis. Mokymosi pasiekimų vertinimas</a:t>
            </a:r>
          </a:p>
        </p:txBody>
      </p:sp>
      <p:sp>
        <p:nvSpPr>
          <p:cNvPr id="24579" name="Text Box 2"/>
          <p:cNvSpPr txBox="1">
            <a:spLocks noChangeArrowheads="1"/>
          </p:cNvSpPr>
          <p:nvPr/>
        </p:nvSpPr>
        <p:spPr bwMode="auto">
          <a:xfrm>
            <a:off x="480060" y="2133600"/>
            <a:ext cx="1080135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66700" indent="-266700"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solidFill>
                  <a:schemeClr val="bg1"/>
                </a:solidFill>
                <a:latin typeface="Arial" panose="020B0604020202020204" pitchFamily="34" charset="0"/>
                <a:ea typeface="Microsoft YaHei" panose="020B0503020204020204" pitchFamily="34" charset="-122"/>
              </a:defRPr>
            </a:lvl9pPr>
          </a:lstStyle>
          <a:p>
            <a:pPr marL="0" indent="0" algn="just" eaLnBrk="1" hangingPunct="1">
              <a:spcBef>
                <a:spcPts val="575"/>
              </a:spcBef>
              <a:buClr>
                <a:srgbClr val="D34817"/>
              </a:buClr>
              <a:buSzPct val="85000"/>
            </a:pPr>
            <a:r>
              <a:rPr lang="lt-LT" altLang="lt-LT" sz="3200" b="1" dirty="0">
                <a:solidFill>
                  <a:srgbClr val="000000"/>
                </a:solidFill>
                <a:latin typeface="+mn-lt"/>
                <a:cs typeface="Times New Roman" panose="02020603050405020304" pitchFamily="18" charset="0"/>
              </a:rPr>
              <a:t>1. Mokymosi pasiekimų vertinimo paskirtis – </a:t>
            </a:r>
            <a:r>
              <a:rPr lang="lt-LT" altLang="lt-LT" sz="3200" b="1" u="sng" dirty="0">
                <a:solidFill>
                  <a:srgbClr val="FF3300"/>
                </a:solidFill>
                <a:latin typeface="+mn-lt"/>
                <a:cs typeface="Times New Roman" panose="02020603050405020304" pitchFamily="18" charset="0"/>
              </a:rPr>
              <a:t>padėti</a:t>
            </a:r>
            <a:r>
              <a:rPr lang="lt-LT" altLang="lt-LT" sz="3200" b="1" dirty="0">
                <a:solidFill>
                  <a:srgbClr val="FF3300"/>
                </a:solidFill>
                <a:latin typeface="+mn-lt"/>
                <a:cs typeface="Times New Roman" panose="02020603050405020304" pitchFamily="18" charset="0"/>
              </a:rPr>
              <a:t> </a:t>
            </a:r>
            <a:r>
              <a:rPr lang="lt-LT" altLang="lt-LT" sz="3200" b="1" dirty="0">
                <a:solidFill>
                  <a:srgbClr val="000000"/>
                </a:solidFill>
                <a:latin typeface="+mn-lt"/>
                <a:cs typeface="Times New Roman" panose="02020603050405020304" pitchFamily="18" charset="0"/>
              </a:rPr>
              <a:t>mokiniui pasitikrinti mokymosi pažangą, nustatyti jo pasiekimus ir, palyginus su bendrosiose programose nustatytais pasiekimų lygiais ar (ir) profesiniais arba profesinio rengimo standartais, </a:t>
            </a:r>
            <a:r>
              <a:rPr lang="lt-LT" altLang="lt-LT" sz="3200" b="1" u="sng" dirty="0">
                <a:solidFill>
                  <a:srgbClr val="FF3300"/>
                </a:solidFill>
                <a:latin typeface="+mn-lt"/>
                <a:cs typeface="Times New Roman" panose="02020603050405020304" pitchFamily="18" charset="0"/>
              </a:rPr>
              <a:t>padėti</a:t>
            </a:r>
            <a:r>
              <a:rPr lang="lt-LT" altLang="lt-LT" sz="3200" b="1" dirty="0">
                <a:solidFill>
                  <a:srgbClr val="FF3300"/>
                </a:solidFill>
                <a:latin typeface="+mn-lt"/>
                <a:cs typeface="Times New Roman" panose="02020603050405020304" pitchFamily="18" charset="0"/>
              </a:rPr>
              <a:t> </a:t>
            </a:r>
            <a:r>
              <a:rPr lang="lt-LT" altLang="lt-LT" sz="3200" b="1" dirty="0">
                <a:solidFill>
                  <a:srgbClr val="000000"/>
                </a:solidFill>
                <a:latin typeface="+mn-lt"/>
                <a:cs typeface="Times New Roman" panose="02020603050405020304" pitchFamily="18" charset="0"/>
              </a:rPr>
              <a:t>priimti sprendimus dėl tolesnio mokymosi ar veiklos.</a:t>
            </a:r>
          </a:p>
        </p:txBody>
      </p:sp>
    </p:spTree>
    <p:extLst>
      <p:ext uri="{BB962C8B-B14F-4D97-AF65-F5344CB8AC3E}">
        <p14:creationId xmlns:p14="http://schemas.microsoft.com/office/powerpoint/2010/main" xmlns="" val="3934932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3196</Words>
  <Application>Microsoft Office PowerPoint</Application>
  <PresentationFormat>Custom</PresentationFormat>
  <Paragraphs>551</Paragraphs>
  <Slides>86</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88" baseType="lpstr">
      <vt:lpstr>„Office“ tema</vt:lpstr>
      <vt:lpstr>Diagrama</vt:lpstr>
      <vt:lpstr>Mokinių pasiekimų vertinimas  ir pažangos matavimas</vt:lpstr>
      <vt:lpstr>Slide 2</vt:lpstr>
      <vt:lpstr>P A Ž A N G A</vt:lpstr>
      <vt:lpstr>Ar kalbam apie tą patį?... </vt:lpstr>
      <vt:lpstr>Slide 5</vt:lpstr>
      <vt:lpstr>Slide 6</vt:lpstr>
      <vt:lpstr>Slide 7</vt:lpstr>
      <vt:lpstr>Dokumentai </vt:lpstr>
      <vt:lpstr>Slide 9</vt:lpstr>
      <vt:lpstr>Slide 10</vt:lpstr>
      <vt:lpstr>     PRADINIO, PAGRINDINIO IR VIDURINIO UGDYMO PROGRAMŲ APRAŠAS  Patvirtintas LR ŠMM ministro 2015 m. gruodžio 21 d. įsakymu Nr. V-1309    </vt:lpstr>
      <vt:lpstr>2015–2016 IR 2016–2017 MOKSLO METŲ PAGRINDINIO IR VIDURINIO UGDYMO PROGRAMŲ BENDRIEJI UGDYMO PLANAI </vt:lpstr>
      <vt:lpstr>Slide 13</vt:lpstr>
      <vt:lpstr>Slide 14</vt:lpstr>
      <vt:lpstr>Slide 15</vt:lpstr>
      <vt:lpstr>47. Mokymosi pagalbą rekomenduojama teikti: </vt:lpstr>
      <vt:lpstr>Slide 17</vt:lpstr>
      <vt:lpstr>Slide 18</vt:lpstr>
      <vt:lpstr>72. Mokykla, siekdama padėti kiekvienam mokiniui pagal galias pasiekti aukštesnius ugdymo(si) rezultatus: </vt:lpstr>
      <vt:lpstr>Slide 20</vt:lpstr>
      <vt:lpstr>Slide 21</vt:lpstr>
      <vt:lpstr>Slide 22</vt:lpstr>
      <vt:lpstr>Slide 23</vt:lpstr>
      <vt:lpstr>Mokyklos pažanga</vt:lpstr>
      <vt:lpstr>Susitarimai </vt:lpstr>
      <vt:lpstr>Mokyklos pažanga per mokinio pažangą</vt:lpstr>
      <vt:lpstr>Mokyklos pažanga per mokinio pažangą</vt:lpstr>
      <vt:lpstr>LIETUVIŲ KALBA</vt:lpstr>
      <vt:lpstr>PUPP rezultatai</vt:lpstr>
      <vt:lpstr>PUPP rezultatų ir metinio įvertinimo dermė</vt:lpstr>
      <vt:lpstr>Mokymosi rezultatai (kokybė, 7-10 %) IV gimn. klasių mokinių (I pusmetis), </vt:lpstr>
      <vt:lpstr>Slide 32</vt:lpstr>
      <vt:lpstr>Susitarimai bendruomenėje – ką, kaip ir kodėl..</vt:lpstr>
      <vt:lpstr>Pvz.:</vt:lpstr>
      <vt:lpstr>Slide 35</vt:lpstr>
      <vt:lpstr>Slide 36</vt:lpstr>
      <vt:lpstr>Susitarimai bendruomenėje </vt:lpstr>
      <vt:lpstr>Patirtis</vt:lpstr>
      <vt:lpstr>Mintys ...</vt:lpstr>
      <vt:lpstr>Slide 40</vt:lpstr>
      <vt:lpstr>Slide 41</vt:lpstr>
      <vt:lpstr>PAMOKA:</vt:lpstr>
      <vt:lpstr>Siekiant nuolatinio mokymosi motyvacijos stiprinimo</vt:lpstr>
      <vt:lpstr>Slide 44</vt:lpstr>
      <vt:lpstr>Slide 45</vt:lpstr>
      <vt:lpstr>Ar pamatuojami mokymosi uždaviniai</vt:lpstr>
      <vt:lpstr>  Sėkmingos pamokos kriterijus –  beveik  visi  mokiniai  įvykdė (pasiekė, įgyvendino)  pamokos uždavinį. </vt:lpstr>
      <vt:lpstr>Pažangos pamokoje matavimas vertinimo kontekste</vt:lpstr>
      <vt:lpstr>Slide 49</vt:lpstr>
      <vt:lpstr>Slide 50</vt:lpstr>
      <vt:lpstr>Slide 51</vt:lpstr>
      <vt:lpstr>Slide 52</vt:lpstr>
      <vt:lpstr>Mokinių pažangos fiksavimas baigus mokymosi etapą (temą)</vt:lpstr>
      <vt:lpstr> Klausimų strategijos taikymo etapai</vt:lpstr>
      <vt:lpstr>  </vt:lpstr>
      <vt:lpstr>Slide 56</vt:lpstr>
      <vt:lpstr>Slide 57</vt:lpstr>
      <vt:lpstr>Slide 58</vt:lpstr>
      <vt:lpstr>Slide 59</vt:lpstr>
      <vt:lpstr>Slide 60</vt:lpstr>
      <vt:lpstr>Mokytojo lyderystė, siekiant kiekvieno mokinio pažangos  </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 REFLEKSIJA PAMOKOJE</vt:lpstr>
      <vt:lpstr>Įrankiai pažangai matuoti</vt:lpstr>
      <vt:lpstr>„Žinau, noriu sužinoti, sužinojau“</vt:lpstr>
      <vt:lpstr>„Žinau, noriu sužinoti, sužinojau“</vt:lpstr>
      <vt:lpstr>Slide 83</vt:lpstr>
      <vt:lpstr>Slide 84</vt:lpstr>
      <vt:lpstr>Slide 85</vt:lpstr>
      <vt:lpstr>Slide 86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Mokinių pasiekimų ir pažangos matavimas pamokoj</dc:title>
  <dc:creator>jurga.rackauskiene@gmail.com</dc:creator>
  <cp:lastModifiedBy>Biblioteka</cp:lastModifiedBy>
  <cp:revision>55</cp:revision>
  <cp:lastPrinted>2016-11-22T12:17:10Z</cp:lastPrinted>
  <dcterms:created xsi:type="dcterms:W3CDTF">2016-11-12T14:09:02Z</dcterms:created>
  <dcterms:modified xsi:type="dcterms:W3CDTF">2016-11-23T10:53:22Z</dcterms:modified>
</cp:coreProperties>
</file>